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5143500" cy="9144000"/>
  <p:embeddedFontLst>
    <p:embeddedFont>
      <p:font typeface="Open Sans SemiBold"/>
      <p:regular r:id="rId31"/>
      <p:bold r:id="rId32"/>
      <p:italic r:id="rId33"/>
      <p:boldItalic r:id="rId34"/>
    </p:embeddedFont>
    <p:embeddedFont>
      <p:font typeface="Open Sans Medium"/>
      <p:regular r:id="rId35"/>
      <p:bold r:id="rId36"/>
      <p:italic r:id="rId37"/>
      <p:boldItalic r:id="rId38"/>
    </p:embeddedFont>
    <p:embeddedFont>
      <p:font typeface="Open Sans"/>
      <p:regular r:id="rId39"/>
      <p:bold r:id="rId40"/>
      <p:italic r:id="rId41"/>
      <p:boldItalic r:id="rId42"/>
    </p:embeddedFont>
    <p:embeddedFont>
      <p:font typeface="Century Gothic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7" roundtripDataSignature="AMtx7mj5GqT4bg5wPiXeK0lEbFcJPJvr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.fntdata"/><Relationship Id="rId20" Type="http://schemas.openxmlformats.org/officeDocument/2006/relationships/slide" Target="slides/slide16.xml"/><Relationship Id="rId42" Type="http://schemas.openxmlformats.org/officeDocument/2006/relationships/font" Target="fonts/OpenSans-boldItalic.fntdata"/><Relationship Id="rId41" Type="http://schemas.openxmlformats.org/officeDocument/2006/relationships/font" Target="fonts/OpenSans-italic.fntdata"/><Relationship Id="rId22" Type="http://schemas.openxmlformats.org/officeDocument/2006/relationships/slide" Target="slides/slide18.xml"/><Relationship Id="rId44" Type="http://schemas.openxmlformats.org/officeDocument/2006/relationships/font" Target="fonts/CenturyGothic-bold.fntdata"/><Relationship Id="rId21" Type="http://schemas.openxmlformats.org/officeDocument/2006/relationships/slide" Target="slides/slide17.xml"/><Relationship Id="rId43" Type="http://schemas.openxmlformats.org/officeDocument/2006/relationships/font" Target="fonts/CenturyGothic-regular.fntdata"/><Relationship Id="rId24" Type="http://schemas.openxmlformats.org/officeDocument/2006/relationships/slide" Target="slides/slide20.xml"/><Relationship Id="rId46" Type="http://schemas.openxmlformats.org/officeDocument/2006/relationships/font" Target="fonts/CenturyGothic-boldItalic.fntdata"/><Relationship Id="rId23" Type="http://schemas.openxmlformats.org/officeDocument/2006/relationships/slide" Target="slides/slide19.xml"/><Relationship Id="rId45" Type="http://schemas.openxmlformats.org/officeDocument/2006/relationships/font" Target="fonts/CenturyGothic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47" Type="http://customschemas.google.com/relationships/presentationmetadata" Target="metadata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OpenSansSemiBold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OpenSansSemiBold-italic.fntdata"/><Relationship Id="rId10" Type="http://schemas.openxmlformats.org/officeDocument/2006/relationships/slide" Target="slides/slide6.xml"/><Relationship Id="rId32" Type="http://schemas.openxmlformats.org/officeDocument/2006/relationships/font" Target="fonts/OpenSansSemiBold-bold.fntdata"/><Relationship Id="rId13" Type="http://schemas.openxmlformats.org/officeDocument/2006/relationships/slide" Target="slides/slide9.xml"/><Relationship Id="rId35" Type="http://schemas.openxmlformats.org/officeDocument/2006/relationships/font" Target="fonts/OpenSansMedium-regular.fntdata"/><Relationship Id="rId12" Type="http://schemas.openxmlformats.org/officeDocument/2006/relationships/slide" Target="slides/slide8.xml"/><Relationship Id="rId34" Type="http://schemas.openxmlformats.org/officeDocument/2006/relationships/font" Target="fonts/OpenSansSemiBold-boldItalic.fntdata"/><Relationship Id="rId15" Type="http://schemas.openxmlformats.org/officeDocument/2006/relationships/slide" Target="slides/slide11.xml"/><Relationship Id="rId37" Type="http://schemas.openxmlformats.org/officeDocument/2006/relationships/font" Target="fonts/OpenSansMedium-italic.fntdata"/><Relationship Id="rId14" Type="http://schemas.openxmlformats.org/officeDocument/2006/relationships/slide" Target="slides/slide10.xml"/><Relationship Id="rId36" Type="http://schemas.openxmlformats.org/officeDocument/2006/relationships/font" Target="fonts/OpenSansMedium-bold.fntdata"/><Relationship Id="rId17" Type="http://schemas.openxmlformats.org/officeDocument/2006/relationships/slide" Target="slides/slide13.xml"/><Relationship Id="rId39" Type="http://schemas.openxmlformats.org/officeDocument/2006/relationships/font" Target="fonts/OpenSans-regular.fntdata"/><Relationship Id="rId16" Type="http://schemas.openxmlformats.org/officeDocument/2006/relationships/slide" Target="slides/slide12.xml"/><Relationship Id="rId38" Type="http://schemas.openxmlformats.org/officeDocument/2006/relationships/font" Target="fonts/OpenSansMedium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" name="Google Shape;2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42d674c03_2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f42d674c03_2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" name="Google Shape;93;g3f42d674c03_2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42d674c03_2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f42d674c03_2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g3f42d674c03_2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427b5279f_0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f427b5279f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3f427b5279f_0_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427b5279f_0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3f427b5279f_0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g3f427b5279f_0_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68060c69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3f68060c69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g3f68060c69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427b5279f_0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f427b5279f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g3f427b5279f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427b5279f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3f427b5279f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3f427b5279f_0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427b5279f_0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g3f427b5279f_0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g3f427b5279f_0_1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27b5279f_0_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g3f427b5279f_0_1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" name="Google Shape;159;g3f427b5279f_0_1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427b5279f_0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3f427b5279f_0_1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g3f427b5279f_0_1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52fae7fa4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3f52fae7fa4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Success: Explain what progress or success will look like and how it will be tracked and measured. What outputs will be produced as a result of this project?</a:t>
            </a:r>
            <a:endParaRPr/>
          </a:p>
        </p:txBody>
      </p:sp>
      <p:sp>
        <p:nvSpPr>
          <p:cNvPr id="173" name="Google Shape;173;g3f52fae7fa4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427b5279f_0_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g3f427b5279f_0_1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f427b5279f_0_1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427b5279f_0_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3f427b5279f_0_1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427b5279f_0_1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427b5279f_0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3f427b5279f_0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g3f427b5279f_0_1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427b5279f_0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3f427b5279f_0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g3f427b5279f_0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427b5279f_0_1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f427b5279f_0_1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3f427b5279f_0_1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" name="Google Shape;3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" name="Google Shape;3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427b5279f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g3f427b5279f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" name="Google Shape;44;g3f427b5279f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427b5279f_0_35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g3f427b5279f_0_35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/>
          </a:p>
        </p:txBody>
      </p:sp>
      <p:sp>
        <p:nvSpPr>
          <p:cNvPr id="62" name="Google Shape;62;g3f427b5279f_0_35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427b5279f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3f427b5279f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g3f427b5279f_0_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42d674c03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3f42d674c03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" name="Google Shape;78;g3f42d674c03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42d674c03_2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f42d674c03_2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" name="Google Shape;85;g3f42d674c03_2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427b5279f_0_5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3f427b5279f_0_5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3f427b5279f_0_5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g3f427b5279f_0_5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g3f427b5279f_0_5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hudgis-hud.opendata.arcgis.com/datasets/HUD::low-to-moderate-income-population-by-block-group/explore?filters=eyJMb3dtb2RfcGN0IjpbMC41MSwxXX0%3D&amp;location=39.010250%2C-75.467472%2C9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mailto:KSheridan@delcf.org" TargetMode="External"/><Relationship Id="rId4" Type="http://schemas.openxmlformats.org/officeDocument/2006/relationships/hyperlink" Target="mailto:KDupontPhillips@delcf.org" TargetMode="External"/><Relationship Id="rId5" Type="http://schemas.openxmlformats.org/officeDocument/2006/relationships/hyperlink" Target="https://calendly.com/kate-healthycommunitiesde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8C89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" name="Google Shape;2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8188" y="-285750"/>
            <a:ext cx="5738813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"/>
          <p:cNvSpPr/>
          <p:nvPr/>
        </p:nvSpPr>
        <p:spPr>
          <a:xfrm>
            <a:off x="138100" y="4367900"/>
            <a:ext cx="34524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Open Sans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Healthy Communities Delaware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94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75"/>
              <a:buFont typeface="Open Sans"/>
              <a:buNone/>
            </a:pPr>
            <a:r>
              <a:rPr b="0" i="0" lang="en-US" sz="1175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Thriving People. Thriving Places.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138100" y="414375"/>
            <a:ext cx="794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45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Improving Community Vital Conditions:</a:t>
            </a:r>
            <a:endParaRPr b="1" sz="455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45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Small Grants</a:t>
            </a:r>
            <a:endParaRPr b="1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138100" y="2603550"/>
            <a:ext cx="47985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50"/>
              <a:buFont typeface="Arial"/>
              <a:buNone/>
            </a:pPr>
            <a:r>
              <a:rPr b="1" i="0" lang="en-US" sz="325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Informational Session</a:t>
            </a:r>
            <a:endParaRPr b="0" i="0" sz="3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138100" y="32884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August 6, </a:t>
            </a:r>
            <a:r>
              <a:rPr b="1" i="0" lang="en-US" sz="2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2026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42d674c03_2_19"/>
          <p:cNvSpPr/>
          <p:nvPr/>
        </p:nvSpPr>
        <p:spPr>
          <a:xfrm>
            <a:off x="195276" y="441975"/>
            <a:ext cx="8719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lang="en-US" sz="4000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 vs. Urgent Needs</a:t>
            </a:r>
            <a:endParaRPr b="0" i="0" sz="40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f42d674c03_2_19"/>
          <p:cNvSpPr txBox="1"/>
          <p:nvPr/>
        </p:nvSpPr>
        <p:spPr>
          <a:xfrm>
            <a:off x="1561247" y="2387394"/>
            <a:ext cx="6021600" cy="2074500"/>
          </a:xfrm>
          <a:prstGeom prst="rect">
            <a:avLst/>
          </a:prstGeom>
          <a:noFill/>
          <a:ln>
            <a:noFill/>
          </a:ln>
          <a:effectLst>
            <a:outerShdw blurRad="28982">
              <a:srgbClr val="000000">
                <a:alpha val="40000"/>
              </a:srgbClr>
            </a:outerShdw>
          </a:effectLst>
        </p:spPr>
        <p:txBody>
          <a:bodyPr anchorCtr="0" anchor="ctr" bIns="26075" lIns="52175" spcFirstLastPara="1" rIns="52175" wrap="square" tIns="26075">
            <a:normAutofit/>
          </a:bodyPr>
          <a:lstStyle/>
          <a:p>
            <a:pPr indent="0" lvl="0" marL="0" rtl="0" algn="l">
              <a:spcBef>
                <a:spcPts val="205"/>
              </a:spcBef>
              <a:spcAft>
                <a:spcPts val="0"/>
              </a:spcAft>
              <a:buNone/>
            </a:pPr>
            <a:r>
              <a:t/>
            </a:r>
            <a:endParaRPr sz="1027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7" name="Google Shape;97;g3f42d674c03_2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5300" y="1119550"/>
            <a:ext cx="6113400" cy="391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42d674c03_2_28"/>
          <p:cNvSpPr/>
          <p:nvPr/>
        </p:nvSpPr>
        <p:spPr>
          <a:xfrm>
            <a:off x="195276" y="441975"/>
            <a:ext cx="8719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lang="en-US" sz="4000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 vs. Urgent Needs</a:t>
            </a:r>
            <a:endParaRPr b="0" i="0" sz="40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g3f42d674c03_2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25" y="1437475"/>
            <a:ext cx="8914755" cy="2955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427b5279f_0_69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Available Funding &amp; Timeline</a:t>
            </a:r>
            <a:endParaRPr b="0" i="0" sz="42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f427b5279f_0_69"/>
          <p:cNvSpPr/>
          <p:nvPr/>
        </p:nvSpPr>
        <p:spPr>
          <a:xfrm>
            <a:off x="535350" y="1353675"/>
            <a:ext cx="8073300" cy="3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Around $2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0,000 in total​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Grant proposals up to $2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,000​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Typical awards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will be 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between $10k and $2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k​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Timeline​: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○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Opens -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August 1, 2026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○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Closes – August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31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2026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○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Review period – Septemb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er 2026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○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Notice –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ate September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○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Grant period: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October 1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2026 - June 30, 2027 </a:t>
            </a:r>
            <a:r>
              <a:rPr i="1"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1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(9 months)</a:t>
            </a:r>
            <a:endParaRPr i="1"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427b5279f_0_75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Eligibility​</a:t>
            </a:r>
            <a:endParaRPr b="0" i="0" sz="42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3f427b5279f_0_75"/>
          <p:cNvSpPr/>
          <p:nvPr/>
        </p:nvSpPr>
        <p:spPr>
          <a:xfrm>
            <a:off x="195275" y="1375400"/>
            <a:ext cx="5332200" cy="3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Applying organization must be an incorporated not-for-profit 501c3 or have a fiscal agent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opportunity is open to communities with</a:t>
            </a:r>
            <a:r>
              <a:rPr lang="en-US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51% or more of residents classified as Low-to-Moderate Income (LMI), according to HUD's Low-to-Moderate Income Population data</a:t>
            </a:r>
            <a:r>
              <a:rPr b="0" i="0" lang="en-US" sz="1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b="0" i="0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</a:pPr>
            <a:r>
              <a:rPr lang="en-US" sz="17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HUD’s Low-to-Moderate Income Map</a:t>
            </a:r>
            <a:endParaRPr b="0" i="1" sz="17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Google Shape;119;g3f427b5279f_0_75"/>
          <p:cNvSpPr/>
          <p:nvPr/>
        </p:nvSpPr>
        <p:spPr>
          <a:xfrm>
            <a:off x="5960275" y="4667900"/>
            <a:ext cx="1638000" cy="4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HUD’s Low-to-Moderate Income Map</a:t>
            </a:r>
            <a:endParaRPr sz="9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120" name="Google Shape;120;g3f427b5279f_0_75"/>
          <p:cNvPicPr preferRelativeResize="0"/>
          <p:nvPr/>
        </p:nvPicPr>
        <p:blipFill rotWithShape="1">
          <a:blip r:embed="rId4">
            <a:alphaModFix/>
          </a:blip>
          <a:srcRect b="11735" l="44839" r="35972" t="16968"/>
          <a:stretch/>
        </p:blipFill>
        <p:spPr>
          <a:xfrm>
            <a:off x="5837613" y="162500"/>
            <a:ext cx="1883325" cy="437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68060c691_0_0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Eligibility </a:t>
            </a:r>
            <a:r>
              <a:rPr b="1" lang="en-US" sz="4200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- </a:t>
            </a: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Currently Funded HCD Partners​</a:t>
            </a:r>
            <a:endParaRPr b="0" i="0" sz="42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3f68060c691_0_0"/>
          <p:cNvSpPr/>
          <p:nvPr/>
        </p:nvSpPr>
        <p:spPr>
          <a:xfrm>
            <a:off x="195275" y="1705000"/>
            <a:ext cx="8258400" cy="29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-US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May apply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-US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 preference will be given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-US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Cannot be used for a project already funded through HCD’s regular annual process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-US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Must be for a separate project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427b5279f_0_89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Funding Exclusions</a:t>
            </a:r>
            <a:endParaRPr b="0" i="0" sz="42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3f427b5279f_0_89"/>
          <p:cNvSpPr/>
          <p:nvPr/>
        </p:nvSpPr>
        <p:spPr>
          <a:xfrm>
            <a:off x="195275" y="1192225"/>
            <a:ext cx="8595600" cy="3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General operating expenses 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Endowments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Religious organizations for sectarian purposes </a:t>
            </a:r>
            <a:r>
              <a:rPr b="0" i="1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(However, projects that serve the entire community, regardless of religious affiliation, are eligible for support.)</a:t>
            </a:r>
            <a:endParaRPr b="0" i="1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Annual fundraising campaigns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Projects completed before the application deadline of this proposal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Individuals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Debt reduction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For-profit businesses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Purchase of office equipment, furniture or electronics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Direct lobbying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Any organization or project that is inconsistent with the HCD mission, vision, values, and strategy 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16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Open Sans"/>
              <a:buChar char="●"/>
            </a:pPr>
            <a:r>
              <a:rPr b="0" i="0" lang="en-US" sz="11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Organizations or projects that unlawfully discriminate with regard to employees, volunteers, delivery of programs or services, or clients served based on age, sex, religion/creed, race, color, national or ethnic origin, sexual orientation, gender identity or expression, disability, marital status, military or veteran status, pregnancy or genetic information</a:t>
            </a:r>
            <a:endParaRPr b="0" i="0" sz="11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8C89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40" name="Google Shape;14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6238" y="-1419225"/>
            <a:ext cx="5738813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"/>
          <p:cNvSpPr/>
          <p:nvPr/>
        </p:nvSpPr>
        <p:spPr>
          <a:xfrm>
            <a:off x="190500" y="4133850"/>
            <a:ext cx="6586538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67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Process</a:t>
            </a:r>
            <a:endParaRPr b="0" i="0" sz="6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427b5279f_0_105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Process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3f427b5279f_0_105"/>
          <p:cNvSpPr/>
          <p:nvPr/>
        </p:nvSpPr>
        <p:spPr>
          <a:xfrm>
            <a:off x="428325" y="1235025"/>
            <a:ext cx="8510100" cy="3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Application Process:</a:t>
            </a:r>
            <a:endParaRPr b="0" i="0" sz="15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Must be submitted using the online Delaware Community Foundation (DCF) </a:t>
            </a: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portal.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Only one application per organization​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Other formats will not be accepted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Questions:</a:t>
            </a:r>
            <a:endParaRPr b="0" i="0" sz="15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Questions on process or grant portal​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Kelly Sheridan at </a:t>
            </a:r>
            <a:r>
              <a:rPr b="0" i="0" lang="en-US" sz="155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KSheridan@delcf.org</a:t>
            </a: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Questions on content/strategy/fit​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Kate Dupont Phillips at </a:t>
            </a:r>
            <a:r>
              <a:rPr b="0" i="0" lang="en-US" sz="155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KDupontPhillips@delcf.org</a:t>
            </a: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​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Schedule a 20-min discussion with Kate via </a:t>
            </a:r>
            <a:r>
              <a:rPr b="0" i="0" lang="en-US" sz="155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Calendly</a:t>
            </a: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427b5279f_0_111"/>
          <p:cNvSpPr/>
          <p:nvPr/>
        </p:nvSpPr>
        <p:spPr>
          <a:xfrm>
            <a:off x="195275" y="383475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Applying Online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g3f427b5279f_0_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6313" y="1094225"/>
            <a:ext cx="6171362" cy="404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427b5279f_0_121"/>
          <p:cNvSpPr/>
          <p:nvPr/>
        </p:nvSpPr>
        <p:spPr>
          <a:xfrm>
            <a:off x="195275" y="383475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Applying Online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g3f427b5279f_0_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451" y="1106731"/>
            <a:ext cx="8629099" cy="3874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/>
          <p:nvPr/>
        </p:nvSpPr>
        <p:spPr>
          <a:xfrm>
            <a:off x="195284" y="469100"/>
            <a:ext cx="4926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5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Housekeeping</a:t>
            </a:r>
            <a:endParaRPr b="0" i="0" sz="45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6"/>
          <p:cNvSpPr/>
          <p:nvPr/>
        </p:nvSpPr>
        <p:spPr>
          <a:xfrm>
            <a:off x="195275" y="1504950"/>
            <a:ext cx="8617800" cy="28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607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i="0" lang="en-US" sz="18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Please mute your line.​</a:t>
            </a:r>
            <a:endParaRPr i="0" sz="18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i="0" lang="en-US" sz="18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will take questions at the end of the webinar.​</a:t>
            </a:r>
            <a:endParaRPr i="0" sz="18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i="0" lang="en-US" sz="18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you have questions, you may put them in the chat or hold them until the question portion of the meeting.​</a:t>
            </a:r>
            <a:endParaRPr i="0" sz="18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i="0" lang="en-US" sz="18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Questions in the chat will be addressed first, and verbally during the question portion of the meeting.​</a:t>
            </a:r>
            <a:endParaRPr i="0" sz="18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427b5279f_0_137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Application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f427b5279f_0_137"/>
          <p:cNvSpPr/>
          <p:nvPr/>
        </p:nvSpPr>
        <p:spPr>
          <a:xfrm>
            <a:off x="744875" y="1340175"/>
            <a:ext cx="7842000" cy="28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Organizational Information:</a:t>
            </a:r>
            <a:endParaRPr b="0" i="0" sz="17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b="0" i="0" lang="en-US" sz="16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Organization Name</a:t>
            </a:r>
            <a:endParaRPr b="0" i="0" sz="16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lang="en-US" sz="16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Organization Address</a:t>
            </a:r>
            <a:endParaRPr sz="16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b="0" i="0" lang="en-US" sz="16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Person’s Name</a:t>
            </a:r>
            <a:endParaRPr b="0" i="0" sz="16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b="0" i="0" lang="en-US" sz="16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Person’s Email</a:t>
            </a:r>
            <a:endParaRPr b="0" i="0" sz="16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b="0" i="0" lang="en-US" sz="16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Person’s Phone Number</a:t>
            </a:r>
            <a:endParaRPr b="0" i="0" sz="16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lang="en-US" sz="16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Secondary Contact Person’s Name</a:t>
            </a:r>
            <a:endParaRPr sz="16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lang="en-US" sz="16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Secondary Contact Person’s Email</a:t>
            </a:r>
            <a:endParaRPr sz="16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lang="en-US" sz="16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Secondary Contact Person’s Phone Number</a:t>
            </a:r>
            <a:endParaRPr sz="16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33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Open Sans"/>
              <a:buChar char="●"/>
            </a:pPr>
            <a:r>
              <a:rPr b="0" i="1" lang="en-US" sz="16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If applicable, fiscal sponsorship status</a:t>
            </a:r>
            <a:endParaRPr b="0" i="1" sz="16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52fae7fa4_0_10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Application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f52fae7fa4_0_10"/>
          <p:cNvSpPr/>
          <p:nvPr/>
        </p:nvSpPr>
        <p:spPr>
          <a:xfrm>
            <a:off x="744875" y="1179975"/>
            <a:ext cx="7842000" cy="3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75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Proposal Details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:</a:t>
            </a:r>
            <a:endParaRPr b="0" i="0" sz="17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Eligible Census Tracts/ </a:t>
            </a: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Census</a:t>
            </a: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Block Group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Name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Description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Target Population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/ Program Need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Address of physical project (if applicable)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Readiness and Organizational Capacity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Proposed Timeline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Measuring Success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Current Healthy Communities Delaware Funding (if applicable)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Additional Supporting Document 1 (Optional)</a:t>
            </a:r>
            <a:endParaRPr sz="15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427b5279f_0_145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Application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f427b5279f_0_145"/>
          <p:cNvSpPr/>
          <p:nvPr/>
        </p:nvSpPr>
        <p:spPr>
          <a:xfrm>
            <a:off x="259200" y="1556100"/>
            <a:ext cx="2793000" cy="15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Budget Information:</a:t>
            </a:r>
            <a:endParaRPr b="0" i="0" sz="15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Total Request Amount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Organizational Budget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</a:t>
            </a:r>
            <a:r>
              <a:rPr lang="en-US" sz="15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Budget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g3f427b5279f_0_145"/>
          <p:cNvSpPr/>
          <p:nvPr/>
        </p:nvSpPr>
        <p:spPr>
          <a:xfrm>
            <a:off x="3037650" y="1556100"/>
            <a:ext cx="3068700" cy="22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Payment Processing:</a:t>
            </a:r>
            <a:endParaRPr b="0" i="0" sz="15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Authorization of Payment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Attach Bank Account Details</a:t>
            </a:r>
            <a:r>
              <a:rPr b="0" i="1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(Voided Check or Letter from Bank)</a:t>
            </a:r>
            <a:endParaRPr b="0" i="1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Signature to Authorize Payment Processing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85" name="Google Shape;185;g3f427b5279f_0_145"/>
          <p:cNvCxnSpPr/>
          <p:nvPr/>
        </p:nvCxnSpPr>
        <p:spPr>
          <a:xfrm>
            <a:off x="6162150" y="1374175"/>
            <a:ext cx="15300" cy="2664900"/>
          </a:xfrm>
          <a:prstGeom prst="straightConnector1">
            <a:avLst/>
          </a:prstGeom>
          <a:noFill/>
          <a:ln cap="flat" cmpd="sng" w="9525">
            <a:solidFill>
              <a:srgbClr val="16636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6" name="Google Shape;186;g3f427b5279f_0_145"/>
          <p:cNvSpPr/>
          <p:nvPr/>
        </p:nvSpPr>
        <p:spPr>
          <a:xfrm>
            <a:off x="6233250" y="1556100"/>
            <a:ext cx="2827500" cy="15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55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Acknowledgement</a:t>
            </a:r>
            <a:r>
              <a:rPr b="0" i="0" lang="en-US" sz="155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:</a:t>
            </a:r>
            <a:endParaRPr b="0" i="0" sz="1550" u="none" cap="none" strike="noStrike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Applicant Authorization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70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●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Signature of Executive Director/CEO or Authorized Personnel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87" name="Google Shape;187;g3f427b5279f_0_145"/>
          <p:cNvCxnSpPr/>
          <p:nvPr/>
        </p:nvCxnSpPr>
        <p:spPr>
          <a:xfrm>
            <a:off x="2966550" y="1374175"/>
            <a:ext cx="15300" cy="2664900"/>
          </a:xfrm>
          <a:prstGeom prst="straightConnector1">
            <a:avLst/>
          </a:prstGeom>
          <a:noFill/>
          <a:ln cap="flat" cmpd="sng" w="9525">
            <a:solidFill>
              <a:srgbClr val="16636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427b5279f_0_157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Rubric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f427b5279f_0_157"/>
          <p:cNvSpPr/>
          <p:nvPr/>
        </p:nvSpPr>
        <p:spPr>
          <a:xfrm>
            <a:off x="474725" y="1319700"/>
            <a:ext cx="7832700" cy="25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Name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Eligibility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Vital Conditions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Logic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Rationale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Project Readiness and Organizational Capacity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607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Open Sans"/>
              <a:buChar char="●"/>
            </a:pPr>
            <a:r>
              <a:rPr lang="en-US" sz="18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Budget and Fiscal Stewardship</a:t>
            </a:r>
            <a:endParaRPr sz="18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427b5279f_0_163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The Review Process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f427b5279f_0_163"/>
          <p:cNvSpPr/>
          <p:nvPr/>
        </p:nvSpPr>
        <p:spPr>
          <a:xfrm>
            <a:off x="428325" y="1279000"/>
            <a:ext cx="8073300" cy="3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Applications are reviewed for 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completeness and fit. 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Proposals are reviewed and scored by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individually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by members of a review committee.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review committee meets as a group to 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recommend organizations for funding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List of recommended awards are submitted to 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DCF Boards for approval. ​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Once approved</a:t>
            </a:r>
            <a:r>
              <a:rPr lang="en-US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applicants will be notified of grant decisions</a:t>
            </a:r>
            <a:r>
              <a:rPr b="0" i="0" lang="en-US" sz="17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.​</a:t>
            </a:r>
            <a:endParaRPr b="0" i="0" sz="17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427b5279f_0_169"/>
          <p:cNvSpPr/>
          <p:nvPr/>
        </p:nvSpPr>
        <p:spPr>
          <a:xfrm>
            <a:off x="195275" y="469100"/>
            <a:ext cx="83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1C8C89"/>
                </a:solidFill>
                <a:latin typeface="Open Sans"/>
                <a:ea typeface="Open Sans"/>
                <a:cs typeface="Open Sans"/>
                <a:sym typeface="Open Sans"/>
              </a:rPr>
              <a:t>Reporting</a:t>
            </a:r>
            <a:endParaRPr b="0" i="0" sz="4200" u="none" cap="none" strike="noStrike">
              <a:solidFill>
                <a:srgbClr val="1C8C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f427b5279f_0_169"/>
          <p:cNvSpPr/>
          <p:nvPr/>
        </p:nvSpPr>
        <p:spPr>
          <a:xfrm>
            <a:off x="370875" y="1501500"/>
            <a:ext cx="7105500" cy="21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i="0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Final Report​: July 15, 2027</a:t>
            </a:r>
            <a:endParaRPr i="0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</a:pPr>
            <a:r>
              <a:rPr lang="en-US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Did you hit a roadblock? Let us know!</a:t>
            </a:r>
            <a:endParaRPr sz="2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68300" lvl="1" marL="9144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○"/>
            </a:pPr>
            <a:r>
              <a:rPr lang="en-US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aim to be flexible to</a:t>
            </a:r>
            <a:r>
              <a:rPr lang="en-US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accommodate</a:t>
            </a:r>
            <a:r>
              <a:rPr lang="en-US" sz="2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timeline changes. </a:t>
            </a:r>
            <a:r>
              <a:rPr i="1" lang="en-US" sz="2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Communication is key!​</a:t>
            </a:r>
            <a:endParaRPr i="1" sz="2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209" name="Google Shape;209;g3f427b5279f_0_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8125" y="2571750"/>
            <a:ext cx="12858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0" name="Google Shape;210;g3f427b5279f_0_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8125" y="1285875"/>
            <a:ext cx="12858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1" name="Google Shape;211;g3f427b5279f_0_1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25" y="3857625"/>
            <a:ext cx="1285875" cy="128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8C89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17" name="Google Shape;217;g3f427b5279f_0_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6563" y="-1181675"/>
            <a:ext cx="5738813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f427b5279f_0_179"/>
          <p:cNvSpPr/>
          <p:nvPr/>
        </p:nvSpPr>
        <p:spPr>
          <a:xfrm>
            <a:off x="138100" y="4367900"/>
            <a:ext cx="34524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Open Sans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Healthy Communities Delaware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94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75"/>
              <a:buFont typeface="Open Sans"/>
              <a:buNone/>
            </a:pPr>
            <a:r>
              <a:rPr b="0" i="0" lang="en-US" sz="1175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Thriving People. Thriving Places.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f427b5279f_0_179"/>
          <p:cNvSpPr/>
          <p:nvPr/>
        </p:nvSpPr>
        <p:spPr>
          <a:xfrm>
            <a:off x="136050" y="1000500"/>
            <a:ext cx="88719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48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Any Questions?</a:t>
            </a:r>
            <a:endParaRPr b="1" i="0" sz="485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48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Thank you for joining!</a:t>
            </a:r>
            <a:endParaRPr b="1" i="0" sz="485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76BA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6238" y="-1419225"/>
            <a:ext cx="5738813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"/>
          <p:cNvSpPr/>
          <p:nvPr/>
        </p:nvSpPr>
        <p:spPr>
          <a:xfrm>
            <a:off x="190500" y="4133850"/>
            <a:ext cx="6586538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67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Background</a:t>
            </a:r>
            <a:endParaRPr b="0" i="0" sz="6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g3f427b5279f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8125" y="1285875"/>
            <a:ext cx="12858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" name="Google Shape;47;g3f427b5279f_0_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8125" y="0"/>
            <a:ext cx="12858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" name="Google Shape;48;g3f427b5279f_0_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25" y="2571750"/>
            <a:ext cx="12858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" name="Google Shape;49;g3f427b5279f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8125" y="3857625"/>
            <a:ext cx="1285875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g3f427b5279f_0_12"/>
          <p:cNvSpPr/>
          <p:nvPr/>
        </p:nvSpPr>
        <p:spPr>
          <a:xfrm>
            <a:off x="526925" y="1703750"/>
            <a:ext cx="7234800" cy="31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Healthy Communities Delaware is a network of community and investment partners working to improve health, well-being and equity. </a:t>
            </a:r>
            <a:endParaRPr b="1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Vision: </a:t>
            </a: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Healthy, safe and vibrant communities where all people are thriving, no exceptions.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Managed collaboratively among the 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63525" lvl="1" marL="6858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Delaware Community Foundation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63525" lvl="1" marL="6858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Delaware Division of Public Health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63525" lvl="1" marL="6858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Open Sans"/>
              <a:buChar char="○"/>
            </a:pPr>
            <a:r>
              <a:rPr b="0" i="0" lang="en-US" sz="155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University of Delaware Partnership for Healthy Communities</a:t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55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" name="Google Shape;51;g3f427b5279f_0_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6924" y="212751"/>
            <a:ext cx="4922419" cy="128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5C37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7" name="Google Shape;5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6238" y="-1419225"/>
            <a:ext cx="5738813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3"/>
          <p:cNvSpPr/>
          <p:nvPr/>
        </p:nvSpPr>
        <p:spPr>
          <a:xfrm>
            <a:off x="190500" y="4133850"/>
            <a:ext cx="8082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Open Sans"/>
              <a:buNone/>
            </a:pPr>
            <a:r>
              <a:rPr b="1" i="0" lang="en-US" sz="67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Key Information</a:t>
            </a:r>
            <a:endParaRPr b="0" i="0" sz="6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3f427b5279f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9601" y="1185375"/>
            <a:ext cx="3154500" cy="3100876"/>
          </a:xfrm>
          <a:prstGeom prst="rect">
            <a:avLst/>
          </a:prstGeom>
          <a:noFill/>
          <a:ln>
            <a:noFill/>
          </a:ln>
          <a:effectLst>
            <a:outerShdw blurRad="182166" rotWithShape="0" algn="bl" dir="5400000" dist="14288">
              <a:srgbClr val="000000">
                <a:alpha val="48627"/>
              </a:srgbClr>
            </a:outerShdw>
          </a:effectLst>
        </p:spPr>
      </p:pic>
      <p:sp>
        <p:nvSpPr>
          <p:cNvPr id="65" name="Google Shape;65;g3f427b5279f_0_35"/>
          <p:cNvSpPr txBox="1"/>
          <p:nvPr/>
        </p:nvSpPr>
        <p:spPr>
          <a:xfrm>
            <a:off x="568481" y="1185375"/>
            <a:ext cx="4698000" cy="3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20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80% of our health</a:t>
            </a:r>
            <a:r>
              <a:rPr b="1" i="0" lang="en-US" sz="2000" u="none" cap="none" strike="noStrik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 influenced by factors </a:t>
            </a:r>
            <a:r>
              <a:rPr b="1" i="1" lang="en-US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outside of the healthcare system.</a:t>
            </a:r>
            <a:endParaRPr b="1" i="1" sz="2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1" sz="2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i="0" lang="en-US" sz="20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</a:t>
            </a:r>
            <a:r>
              <a:rPr b="0" i="0" lang="en-US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are what we all need, all the time, to thrive and be well. </a:t>
            </a:r>
            <a:endParaRPr b="0" i="0" sz="2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1" sz="2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HCD partners with and invests in communities to improve community vital conditions. </a:t>
            </a:r>
            <a:endParaRPr b="0" i="0" sz="20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g3f427b5279f_0_35"/>
          <p:cNvSpPr/>
          <p:nvPr/>
        </p:nvSpPr>
        <p:spPr>
          <a:xfrm>
            <a:off x="195275" y="469100"/>
            <a:ext cx="88443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2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 for Well-being</a:t>
            </a:r>
            <a:endParaRPr b="0" i="0" sz="42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427b5279f_0_61"/>
          <p:cNvSpPr/>
          <p:nvPr/>
        </p:nvSpPr>
        <p:spPr>
          <a:xfrm>
            <a:off x="195273" y="469100"/>
            <a:ext cx="61494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i="0" lang="en-US" sz="4500" u="none" cap="none" strike="noStrike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Goals / Focus Areas</a:t>
            </a:r>
            <a:endParaRPr b="0" i="0" sz="45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g3f427b5279f_0_61"/>
          <p:cNvSpPr/>
          <p:nvPr/>
        </p:nvSpPr>
        <p:spPr>
          <a:xfrm>
            <a:off x="321475" y="1466925"/>
            <a:ext cx="4905300" cy="3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 Medium"/>
              <a:buChar char="●"/>
            </a:pPr>
            <a:r>
              <a:rPr lang="en-US" sz="175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Improve one or more of the Vital Conditions for Well-Being within low-to-moderate income (LMI) communities</a:t>
            </a:r>
            <a:endParaRPr sz="1750">
              <a:solidFill>
                <a:schemeClr val="dk1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0">
              <a:solidFill>
                <a:schemeClr val="dk1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indent="-339725" lvl="0" marL="4572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 Medium"/>
              <a:buChar char="●"/>
            </a:pPr>
            <a:r>
              <a:rPr lang="en-US" sz="175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Requests must </a:t>
            </a:r>
            <a:r>
              <a:rPr lang="en-US" sz="175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focus</a:t>
            </a:r>
            <a:r>
              <a:rPr lang="en-US" sz="175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on work within or across eligible LMI communities</a:t>
            </a:r>
            <a:endParaRPr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g3f427b5279f_0_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9601" y="1185375"/>
            <a:ext cx="3154500" cy="3100876"/>
          </a:xfrm>
          <a:prstGeom prst="rect">
            <a:avLst/>
          </a:prstGeom>
          <a:noFill/>
          <a:ln>
            <a:noFill/>
          </a:ln>
          <a:effectLst>
            <a:outerShdw blurRad="182166" rotWithShape="0" algn="bl" dir="5400000" dist="14288">
              <a:srgbClr val="000000">
                <a:alpha val="4863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42d674c03_2_0"/>
          <p:cNvSpPr/>
          <p:nvPr/>
        </p:nvSpPr>
        <p:spPr>
          <a:xfrm>
            <a:off x="195276" y="441975"/>
            <a:ext cx="8719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lang="en-US" sz="4000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 vs. Urgent Needs</a:t>
            </a:r>
            <a:endParaRPr b="0" i="0" sz="40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g3f42d674c03_2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5450" y="1180025"/>
            <a:ext cx="3813100" cy="380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42d674c03_2_9"/>
          <p:cNvSpPr/>
          <p:nvPr/>
        </p:nvSpPr>
        <p:spPr>
          <a:xfrm>
            <a:off x="195276" y="441975"/>
            <a:ext cx="8719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Open Sans"/>
              <a:buNone/>
            </a:pPr>
            <a:r>
              <a:rPr b="1" lang="en-US" sz="4000">
                <a:solidFill>
                  <a:srgbClr val="EF5C37"/>
                </a:solidFill>
                <a:latin typeface="Open Sans"/>
                <a:ea typeface="Open Sans"/>
                <a:cs typeface="Open Sans"/>
                <a:sym typeface="Open Sans"/>
              </a:rPr>
              <a:t>Vital Conditions vs. Urgent Needs</a:t>
            </a:r>
            <a:endParaRPr b="0" i="0" sz="4000" u="none" cap="none" strike="noStrike">
              <a:solidFill>
                <a:srgbClr val="EF5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f42d674c03_2_9"/>
          <p:cNvSpPr txBox="1"/>
          <p:nvPr/>
        </p:nvSpPr>
        <p:spPr>
          <a:xfrm>
            <a:off x="1597009" y="2358060"/>
            <a:ext cx="5949900" cy="2050200"/>
          </a:xfrm>
          <a:prstGeom prst="rect">
            <a:avLst/>
          </a:prstGeom>
          <a:noFill/>
          <a:ln>
            <a:noFill/>
          </a:ln>
          <a:effectLst>
            <a:outerShdw blurRad="28638">
              <a:srgbClr val="000000">
                <a:alpha val="40000"/>
              </a:srgbClr>
            </a:outerShdw>
          </a:effectLst>
        </p:spPr>
        <p:txBody>
          <a:bodyPr anchorCtr="0" anchor="ctr" bIns="25775" lIns="51550" spcFirstLastPara="1" rIns="51550" wrap="square" tIns="25775">
            <a:normAutofit/>
          </a:bodyPr>
          <a:lstStyle/>
          <a:p>
            <a:pPr indent="0" lvl="0" marL="0" rtl="0" algn="l">
              <a:spcBef>
                <a:spcPts val="203"/>
              </a:spcBef>
              <a:spcAft>
                <a:spcPts val="0"/>
              </a:spcAft>
              <a:buNone/>
            </a:pPr>
            <a:r>
              <a:t/>
            </a:r>
            <a:endParaRPr sz="1015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9" name="Google Shape;89;g3f42d674c03_2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6887" y="1105275"/>
            <a:ext cx="6050225" cy="3866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2025-03-28T20:00:03Z</dcterms:created>
  <dc:creator>PptxGenJS</dc:creator>
</cp:coreProperties>
</file>