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7315200" cy="96012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Consolas" panose="020B0609020204030204" pitchFamily="49" charset="0"/>
      <p:regular r:id="rId35"/>
      <p:bold r:id="rId36"/>
      <p:italic r:id="rId37"/>
      <p:boldItalic r:id="rId38"/>
    </p:embeddedFont>
    <p:embeddedFont>
      <p:font typeface="Noto Sans Symbols" panose="020B0604020202020204" charset="0"/>
      <p:regular r:id="rId39"/>
      <p:bold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KZvqt0NLTYIsCcACyLCfMfaoE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23A774-93ED-49BD-B793-4608EACA8D08}">
  <a:tblStyle styleId="{9823A774-93ED-49BD-B793-4608EACA8D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70" name="Google Shape;170;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is a benefit when we use the synergies of other agencies to make the project successful.  </a:t>
            </a:r>
            <a:endParaRPr b="0"/>
          </a:p>
          <a:p>
            <a:pPr marL="0" lvl="0" indent="0" algn="l" rtl="0">
              <a:spcBef>
                <a:spcPts val="0"/>
              </a:spcBef>
              <a:spcAft>
                <a:spcPts val="0"/>
              </a:spcAft>
              <a:buNone/>
            </a:pPr>
            <a:endParaRPr/>
          </a:p>
        </p:txBody>
      </p:sp>
      <p:sp>
        <p:nvSpPr>
          <p:cNvPr id="260" name="Google Shape;260;p1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268" name="Google Shape;268;p1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276" name="Google Shape;276;p1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285" name="Google Shape;285;p1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293" name="Google Shape;293;p1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302" name="Google Shape;302;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0" name="Google Shape;31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6" name="Google Shape;316;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300"/>
              <a:t>Historically, the final report is due by September 30th of the year after the award - this gives 16 months after actually receiving the grant.  This past cycle because of COVID, we are just finishing up the 2019 grant final reviews.</a:t>
            </a:r>
            <a:endParaRPr/>
          </a:p>
        </p:txBody>
      </p:sp>
      <p:sp>
        <p:nvSpPr>
          <p:cNvPr id="325" name="Google Shape;325;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33" name="Google Shape;333;p1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76" name="Google Shape;176;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342" name="Google Shape;342;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966612" lvl="2" indent="0" algn="l" rtl="0">
              <a:spcBef>
                <a:spcPts val="0"/>
              </a:spcBef>
              <a:spcAft>
                <a:spcPts val="0"/>
              </a:spcAft>
              <a:buNone/>
            </a:pPr>
            <a:r>
              <a:rPr lang="en-US" sz="1300">
                <a:solidFill>
                  <a:srgbClr val="3F3F3F"/>
                </a:solidFill>
                <a:latin typeface="Century Gothic"/>
                <a:ea typeface="Century Gothic"/>
                <a:cs typeface="Century Gothic"/>
                <a:sym typeface="Century Gothic"/>
              </a:rPr>
              <a:t>Enter your email</a:t>
            </a:r>
            <a:endParaRPr sz="1300">
              <a:solidFill>
                <a:srgbClr val="353535"/>
              </a:solidFill>
              <a:latin typeface="Noto Sans Symbols"/>
              <a:ea typeface="Noto Sans Symbols"/>
              <a:cs typeface="Noto Sans Symbols"/>
              <a:sym typeface="Noto Sans Symbols"/>
            </a:endParaRPr>
          </a:p>
          <a:p>
            <a:pPr marL="966612" lvl="2" indent="0" algn="l" rtl="0">
              <a:spcBef>
                <a:spcPts val="1057"/>
              </a:spcBef>
              <a:spcAft>
                <a:spcPts val="0"/>
              </a:spcAft>
              <a:buNone/>
            </a:pPr>
            <a:r>
              <a:rPr lang="en-US" sz="1300">
                <a:solidFill>
                  <a:srgbClr val="3F3F3F"/>
                </a:solidFill>
                <a:latin typeface="Century Gothic"/>
                <a:ea typeface="Century Gothic"/>
                <a:cs typeface="Century Gothic"/>
                <a:sym typeface="Century Gothic"/>
              </a:rPr>
              <a:t>Click on “Forgot Password”  and follow the instructions</a:t>
            </a:r>
            <a:endParaRPr sz="1300">
              <a:solidFill>
                <a:srgbClr val="353535"/>
              </a:solidFill>
              <a:latin typeface="Noto Sans Symbols"/>
              <a:ea typeface="Noto Sans Symbols"/>
              <a:cs typeface="Noto Sans Symbols"/>
              <a:sym typeface="Noto Sans Symbols"/>
            </a:endParaRPr>
          </a:p>
          <a:p>
            <a:pPr marL="1449918" lvl="3" indent="0" algn="l" rtl="0">
              <a:spcBef>
                <a:spcPts val="1057"/>
              </a:spcBef>
              <a:spcAft>
                <a:spcPts val="0"/>
              </a:spcAft>
              <a:buNone/>
            </a:pPr>
            <a:r>
              <a:rPr lang="en-US">
                <a:solidFill>
                  <a:srgbClr val="3F3F3F"/>
                </a:solidFill>
                <a:latin typeface="Century Gothic"/>
                <a:ea typeface="Century Gothic"/>
                <a:cs typeface="Century Gothic"/>
                <a:sym typeface="Century Gothic"/>
              </a:rPr>
              <a:t>Recommend you create a new password</a:t>
            </a:r>
            <a:endParaRPr>
              <a:solidFill>
                <a:srgbClr val="353535"/>
              </a:solidFill>
              <a:latin typeface="Noto Sans Symbols"/>
              <a:ea typeface="Noto Sans Symbols"/>
              <a:cs typeface="Noto Sans Symbols"/>
              <a:sym typeface="Noto Sans Symbols"/>
            </a:endParaRPr>
          </a:p>
        </p:txBody>
      </p:sp>
      <p:sp>
        <p:nvSpPr>
          <p:cNvPr id="350" name="Google Shape;350;p2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0"/>
          </a:p>
          <a:p>
            <a:pPr marL="483306" lvl="1" indent="0" algn="l" rtl="0">
              <a:spcBef>
                <a:spcPts val="1057"/>
              </a:spcBef>
              <a:spcAft>
                <a:spcPts val="0"/>
              </a:spcAft>
              <a:buNone/>
            </a:pPr>
            <a:r>
              <a:rPr lang="en-US" sz="1600">
                <a:solidFill>
                  <a:srgbClr val="3F3F3F"/>
                </a:solidFill>
                <a:latin typeface="Century Gothic"/>
                <a:ea typeface="Century Gothic"/>
                <a:cs typeface="Century Gothic"/>
                <a:sym typeface="Century Gothic"/>
              </a:rPr>
              <a:t>Click on “Your Evaluations”</a:t>
            </a:r>
            <a:endParaRPr sz="1600">
              <a:solidFill>
                <a:srgbClr val="353535"/>
              </a:solidFill>
              <a:latin typeface="Noto Sans Symbols"/>
              <a:ea typeface="Noto Sans Symbols"/>
              <a:cs typeface="Noto Sans Symbols"/>
              <a:sym typeface="Noto Sans Symbols"/>
            </a:endParaRPr>
          </a:p>
          <a:p>
            <a:pPr marL="483306" lvl="1" indent="0" algn="l" rtl="0">
              <a:spcBef>
                <a:spcPts val="1057"/>
              </a:spcBef>
              <a:spcAft>
                <a:spcPts val="0"/>
              </a:spcAft>
              <a:buNone/>
            </a:pPr>
            <a:r>
              <a:rPr lang="en-US" sz="1600">
                <a:solidFill>
                  <a:srgbClr val="3F3F3F"/>
                </a:solidFill>
                <a:latin typeface="Century Gothic"/>
                <a:ea typeface="Century Gothic"/>
                <a:cs typeface="Century Gothic"/>
                <a:sym typeface="Century Gothic"/>
              </a:rPr>
              <a:t>Click on the “</a:t>
            </a:r>
            <a:r>
              <a:rPr lang="en-US" sz="2100" b="1">
                <a:solidFill>
                  <a:srgbClr val="FF0000"/>
                </a:solidFill>
                <a:latin typeface="Century Gothic"/>
                <a:ea typeface="Century Gothic"/>
                <a:cs typeface="Century Gothic"/>
                <a:sym typeface="Century Gothic"/>
              </a:rPr>
              <a:t>!</a:t>
            </a:r>
            <a:r>
              <a:rPr lang="en-US" sz="1600">
                <a:solidFill>
                  <a:srgbClr val="3F3F3F"/>
                </a:solidFill>
                <a:latin typeface="Century Gothic"/>
                <a:ea typeface="Century Gothic"/>
                <a:cs typeface="Century Gothic"/>
                <a:sym typeface="Century Gothic"/>
              </a:rPr>
              <a:t>”</a:t>
            </a:r>
            <a:endParaRPr sz="1600">
              <a:solidFill>
                <a:srgbClr val="353535"/>
              </a:solidFill>
              <a:latin typeface="Noto Sans Symbols"/>
              <a:ea typeface="Noto Sans Symbols"/>
              <a:cs typeface="Noto Sans Symbols"/>
              <a:sym typeface="Noto Sans Symbols"/>
            </a:endParaRPr>
          </a:p>
          <a:p>
            <a:pPr marL="0" lvl="0" indent="0" algn="l" rtl="0">
              <a:spcBef>
                <a:spcPts val="0"/>
              </a:spcBef>
              <a:spcAft>
                <a:spcPts val="0"/>
              </a:spcAft>
              <a:buNone/>
            </a:pPr>
            <a:endParaRPr/>
          </a:p>
        </p:txBody>
      </p:sp>
      <p:sp>
        <p:nvSpPr>
          <p:cNvPr id="360" name="Google Shape;360;p2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br>
              <a:rPr lang="en-US" b="0"/>
            </a:br>
            <a:br>
              <a:rPr lang="en-US" b="0"/>
            </a:br>
            <a:br>
              <a:rPr lang="en-US" b="0"/>
            </a:br>
            <a:br>
              <a:rPr lang="en-US" b="0"/>
            </a:br>
            <a:br>
              <a:rPr lang="en-US" b="0"/>
            </a:br>
            <a:endParaRPr b="0"/>
          </a:p>
          <a:p>
            <a:pPr marL="483306" lvl="1" indent="0" algn="l" rtl="0">
              <a:spcBef>
                <a:spcPts val="1057"/>
              </a:spcBef>
              <a:spcAft>
                <a:spcPts val="0"/>
              </a:spcAft>
              <a:buNone/>
            </a:pPr>
            <a:r>
              <a:rPr lang="en-US" sz="1600">
                <a:solidFill>
                  <a:srgbClr val="3F3F3F"/>
                </a:solidFill>
                <a:latin typeface="Century Gothic"/>
                <a:ea typeface="Century Gothic"/>
                <a:cs typeface="Century Gothic"/>
                <a:sym typeface="Century Gothic"/>
              </a:rPr>
              <a:t>Click on “DOCUMENT VIEWER” to see the budget.</a:t>
            </a:r>
            <a:endParaRPr sz="1600">
              <a:solidFill>
                <a:srgbClr val="353535"/>
              </a:solidFill>
              <a:latin typeface="Noto Sans Symbols"/>
              <a:ea typeface="Noto Sans Symbols"/>
              <a:cs typeface="Noto Sans Symbols"/>
              <a:sym typeface="Noto Sans Symbols"/>
            </a:endParaRPr>
          </a:p>
          <a:p>
            <a:pPr marL="483306" lvl="1" indent="0" algn="l" rtl="0">
              <a:spcBef>
                <a:spcPts val="1057"/>
              </a:spcBef>
              <a:spcAft>
                <a:spcPts val="0"/>
              </a:spcAft>
              <a:buNone/>
            </a:pPr>
            <a:r>
              <a:rPr lang="en-US" sz="1600">
                <a:solidFill>
                  <a:srgbClr val="3F3F3F"/>
                </a:solidFill>
                <a:latin typeface="Century Gothic"/>
                <a:ea typeface="Century Gothic"/>
                <a:cs typeface="Century Gothic"/>
                <a:sym typeface="Century Gothic"/>
              </a:rPr>
              <a:t>Score each of the key attributes and provide comments (on left of screen).</a:t>
            </a:r>
            <a:endParaRPr sz="1600">
              <a:solidFill>
                <a:srgbClr val="353535"/>
              </a:solidFill>
              <a:latin typeface="Noto Sans Symbols"/>
              <a:ea typeface="Noto Sans Symbols"/>
              <a:cs typeface="Noto Sans Symbols"/>
              <a:sym typeface="Noto Sans Symbols"/>
            </a:endParaRPr>
          </a:p>
          <a:p>
            <a:pPr marL="483306" lvl="1" indent="0" algn="l" rtl="0">
              <a:spcBef>
                <a:spcPts val="1057"/>
              </a:spcBef>
              <a:spcAft>
                <a:spcPts val="0"/>
              </a:spcAft>
              <a:buNone/>
            </a:pPr>
            <a:r>
              <a:rPr lang="en-US" sz="1600">
                <a:solidFill>
                  <a:srgbClr val="3F3F3F"/>
                </a:solidFill>
                <a:latin typeface="Century Gothic"/>
                <a:ea typeface="Century Gothic"/>
                <a:cs typeface="Century Gothic"/>
                <a:sym typeface="Century Gothic"/>
              </a:rPr>
              <a:t>Save once completed</a:t>
            </a:r>
            <a:endParaRPr sz="1600">
              <a:solidFill>
                <a:srgbClr val="353535"/>
              </a:solidFill>
              <a:latin typeface="Noto Sans Symbols"/>
              <a:ea typeface="Noto Sans Symbols"/>
              <a:cs typeface="Noto Sans Symbols"/>
              <a:sym typeface="Noto Sans Symbols"/>
            </a:endParaRPr>
          </a:p>
        </p:txBody>
      </p:sp>
      <p:sp>
        <p:nvSpPr>
          <p:cNvPr id="370" name="Google Shape;370;p2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Thank you for serving!!!</a:t>
            </a:r>
            <a:endParaRPr/>
          </a:p>
        </p:txBody>
      </p:sp>
      <p:sp>
        <p:nvSpPr>
          <p:cNvPr id="378" name="Google Shape;378;p2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3" name="Google Shape;183;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0" name="Google Shape;190;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Conflict of interest and confidentiality</a:t>
            </a:r>
            <a:endParaRPr/>
          </a:p>
        </p:txBody>
      </p:sp>
      <p:sp>
        <p:nvSpPr>
          <p:cNvPr id="197" name="Google Shape;197;p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234" name="Google Shape;234;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Historically, the final report is due by September 30th of the year after the award - this gives 16 months after actually receiving the grant.  This past cycle because of COVID, we are just finishing up the 2019 grant final reviews.</a:t>
            </a:r>
            <a:endParaRPr/>
          </a:p>
        </p:txBody>
      </p:sp>
      <p:sp>
        <p:nvSpPr>
          <p:cNvPr id="243" name="Google Shape;243;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We use Guidestar to confirm 501c3 status</a:t>
            </a:r>
            <a:endParaRPr/>
          </a:p>
          <a:p>
            <a:pPr marL="0" lvl="0" indent="0" algn="l" rtl="0">
              <a:spcBef>
                <a:spcPts val="0"/>
              </a:spcBef>
              <a:spcAft>
                <a:spcPts val="0"/>
              </a:spcAft>
              <a:buNone/>
            </a:pPr>
            <a:r>
              <a:rPr lang="en-US"/>
              <a:t>The sooner you submit your application, the more time I have to review and get back to you if anything is missing or needs to be updated.  If you wait until the 31</a:t>
            </a:r>
            <a:r>
              <a:rPr lang="en-US" baseline="30000"/>
              <a:t>st</a:t>
            </a:r>
            <a:r>
              <a:rPr lang="en-US"/>
              <a:t>, there won’t be time for you to submit updates.</a:t>
            </a:r>
            <a:endParaRPr/>
          </a:p>
        </p:txBody>
      </p:sp>
      <p:sp>
        <p:nvSpPr>
          <p:cNvPr id="252" name="Google Shape;252;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Consolas"/>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400"/>
              <a:buNone/>
              <a:defRPr sz="2400" cap="none">
                <a:solidFill>
                  <a:schemeClr val="dk1"/>
                </a:solidFill>
                <a:latin typeface="Verdana"/>
                <a:ea typeface="Verdana"/>
                <a:cs typeface="Verdana"/>
                <a:sym typeface="Verdana"/>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8" name="Google Shape;18;p2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9" name="Google Shape;19;p2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2" name="Google Shape;22;p26"/>
          <p:cNvSpPr/>
          <p:nvPr/>
        </p:nvSpPr>
        <p:spPr>
          <a:xfrm>
            <a:off x="10429390" y="360726"/>
            <a:ext cx="1035859" cy="1035859"/>
          </a:xfrm>
          <a:prstGeom prst="ellipse">
            <a:avLst/>
          </a:prstGeom>
          <a:noFill/>
          <a:ln w="38100"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3" name="Google Shape;23;p26"/>
          <p:cNvSpPr/>
          <p:nvPr/>
        </p:nvSpPr>
        <p:spPr>
          <a:xfrm>
            <a:off x="10337662" y="4398630"/>
            <a:ext cx="1700492" cy="1700492"/>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4" name="Google Shape;24;p26"/>
          <p:cNvSpPr/>
          <p:nvPr/>
        </p:nvSpPr>
        <p:spPr>
          <a:xfrm>
            <a:off x="5664569" y="541205"/>
            <a:ext cx="283407" cy="283407"/>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 name="Google Shape;25;p26"/>
          <p:cNvSpPr/>
          <p:nvPr/>
        </p:nvSpPr>
        <p:spPr>
          <a:xfrm>
            <a:off x="458087" y="5430446"/>
            <a:ext cx="99011" cy="990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6" name="Google Shape;26;p26"/>
          <p:cNvSpPr/>
          <p:nvPr/>
        </p:nvSpPr>
        <p:spPr>
          <a:xfrm>
            <a:off x="0" y="-1994"/>
            <a:ext cx="1700492" cy="1700492"/>
          </a:xfrm>
          <a:prstGeom prst="ellipse">
            <a:avLst/>
          </a:prstGeom>
          <a:noFill/>
          <a:ln w="38100" cap="flat"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4"/>
        <p:cNvGrpSpPr/>
        <p:nvPr/>
      </p:nvGrpSpPr>
      <p:grpSpPr>
        <a:xfrm>
          <a:off x="0" y="0"/>
          <a:ext cx="0" cy="0"/>
          <a:chOff x="0" y="0"/>
          <a:chExt cx="0" cy="0"/>
        </a:xfrm>
      </p:grpSpPr>
      <p:sp>
        <p:nvSpPr>
          <p:cNvPr id="165" name="Google Shape;165;p3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2417873" y="758952"/>
            <a:ext cx="7356255" cy="35661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8000"/>
              <a:buFont typeface="Consolas"/>
              <a:buNone/>
              <a:defRPr sz="8000"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2417873" y="4663440"/>
            <a:ext cx="7356255" cy="1143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200"/>
              </a:spcBef>
              <a:spcAft>
                <a:spcPts val="0"/>
              </a:spcAft>
              <a:buSzPts val="2400"/>
              <a:buNone/>
              <a:defRPr sz="2400" cap="none">
                <a:solidFill>
                  <a:schemeClr val="dk1"/>
                </a:solidFill>
                <a:latin typeface="Verdana"/>
                <a:ea typeface="Verdana"/>
                <a:cs typeface="Verdana"/>
                <a:sym typeface="Verdana"/>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30" name="Google Shape;30;p27"/>
          <p:cNvCxnSpPr/>
          <p:nvPr/>
        </p:nvCxnSpPr>
        <p:spPr>
          <a:xfrm>
            <a:off x="1158240" y="4485132"/>
            <a:ext cx="9875520" cy="0"/>
          </a:xfrm>
          <a:prstGeom prst="straightConnector1">
            <a:avLst/>
          </a:prstGeom>
          <a:noFill/>
          <a:ln w="12700" cap="flat" cmpd="sng">
            <a:solidFill>
              <a:schemeClr val="lt1"/>
            </a:solidFill>
            <a:prstDash val="solid"/>
            <a:round/>
            <a:headEnd type="none" w="sm" len="sm"/>
            <a:tailEnd type="none" w="sm" len="sm"/>
          </a:ln>
        </p:spPr>
      </p:cxnSp>
      <p:sp>
        <p:nvSpPr>
          <p:cNvPr id="31" name="Google Shape;31;p2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27"/>
          <p:cNvSpPr/>
          <p:nvPr/>
        </p:nvSpPr>
        <p:spPr>
          <a:xfrm>
            <a:off x="10429390" y="360726"/>
            <a:ext cx="1035859" cy="1035859"/>
          </a:xfrm>
          <a:prstGeom prst="ellipse">
            <a:avLst/>
          </a:prstGeom>
          <a:noFill/>
          <a:ln w="38100"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5" name="Google Shape;35;p27"/>
          <p:cNvSpPr/>
          <p:nvPr/>
        </p:nvSpPr>
        <p:spPr>
          <a:xfrm>
            <a:off x="10337662" y="4398630"/>
            <a:ext cx="1700492" cy="1700492"/>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6" name="Google Shape;36;p27"/>
          <p:cNvSpPr/>
          <p:nvPr/>
        </p:nvSpPr>
        <p:spPr>
          <a:xfrm>
            <a:off x="11634902" y="2565781"/>
            <a:ext cx="283407" cy="28340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7" name="Google Shape;37;p27"/>
          <p:cNvSpPr/>
          <p:nvPr/>
        </p:nvSpPr>
        <p:spPr>
          <a:xfrm>
            <a:off x="458087" y="5430446"/>
            <a:ext cx="99011" cy="990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8" name="Google Shape;38;p27"/>
          <p:cNvSpPr/>
          <p:nvPr/>
        </p:nvSpPr>
        <p:spPr>
          <a:xfrm>
            <a:off x="6135" y="0"/>
            <a:ext cx="1700492" cy="1700492"/>
          </a:xfrm>
          <a:prstGeom prst="ellipse">
            <a:avLst/>
          </a:prstGeom>
          <a:noFill/>
          <a:ln w="38100" cap="flat"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nvGrpSpPr>
          <p:cNvPr id="39" name="Google Shape;39;p27"/>
          <p:cNvGrpSpPr/>
          <p:nvPr/>
        </p:nvGrpSpPr>
        <p:grpSpPr>
          <a:xfrm>
            <a:off x="495300" y="0"/>
            <a:ext cx="11201400" cy="6880860"/>
            <a:chOff x="495300" y="0"/>
            <a:chExt cx="11201400" cy="6880860"/>
          </a:xfrm>
        </p:grpSpPr>
        <p:sp>
          <p:nvSpPr>
            <p:cNvPr id="40" name="Google Shape;40;p27"/>
            <p:cNvSpPr/>
            <p:nvPr/>
          </p:nvSpPr>
          <p:spPr>
            <a:xfrm>
              <a:off x="495300" y="0"/>
              <a:ext cx="1337265" cy="6880860"/>
            </a:xfrm>
            <a:custGeom>
              <a:avLst/>
              <a:gdLst/>
              <a:ahLst/>
              <a:cxnLst/>
              <a:rect l="l" t="t" r="r" b="b"/>
              <a:pathLst>
                <a:path w="1337265" h="6880860" extrusionOk="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1" name="Google Shape;41;p27"/>
            <p:cNvSpPr/>
            <p:nvPr/>
          </p:nvSpPr>
          <p:spPr>
            <a:xfrm>
              <a:off x="10359435" y="0"/>
              <a:ext cx="1337265" cy="6880860"/>
            </a:xfrm>
            <a:custGeom>
              <a:avLst/>
              <a:gdLst/>
              <a:ahLst/>
              <a:cxnLst/>
              <a:rect l="l" t="t" r="r" b="b"/>
              <a:pathLst>
                <a:path w="1337265" h="6880860" extrusionOk="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2"/>
        <p:cNvGrpSpPr/>
        <p:nvPr/>
      </p:nvGrpSpPr>
      <p:grpSpPr>
        <a:xfrm>
          <a:off x="0" y="0"/>
          <a:ext cx="0" cy="0"/>
          <a:chOff x="0" y="0"/>
          <a:chExt cx="0" cy="0"/>
        </a:xfrm>
      </p:grpSpPr>
      <p:sp>
        <p:nvSpPr>
          <p:cNvPr id="43" name="Google Shape;43;p28"/>
          <p:cNvSpPr/>
          <p:nvPr/>
        </p:nvSpPr>
        <p:spPr>
          <a:xfrm>
            <a:off x="10429390" y="360726"/>
            <a:ext cx="1035859" cy="1035859"/>
          </a:xfrm>
          <a:prstGeom prst="ellipse">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4" name="Google Shape;44;p28"/>
          <p:cNvSpPr/>
          <p:nvPr/>
        </p:nvSpPr>
        <p:spPr>
          <a:xfrm>
            <a:off x="10337662" y="4398630"/>
            <a:ext cx="1700492" cy="1700492"/>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5" name="Google Shape;45;p28"/>
          <p:cNvSpPr>
            <a:spLocks noGrp="1"/>
          </p:cNvSpPr>
          <p:nvPr>
            <p:ph type="pic" idx="2"/>
          </p:nvPr>
        </p:nvSpPr>
        <p:spPr>
          <a:xfrm>
            <a:off x="5654414" y="265113"/>
            <a:ext cx="6089650" cy="6089650"/>
          </a:xfrm>
          <a:prstGeom prst="ellipse">
            <a:avLst/>
          </a:prstGeom>
          <a:gradFill>
            <a:gsLst>
              <a:gs pos="0">
                <a:srgbClr val="EB3D94"/>
              </a:gs>
              <a:gs pos="23000">
                <a:srgbClr val="EB3D94"/>
              </a:gs>
              <a:gs pos="69000">
                <a:srgbClr val="E3167D"/>
              </a:gs>
              <a:gs pos="97000">
                <a:srgbClr val="D41574"/>
              </a:gs>
              <a:gs pos="100000">
                <a:srgbClr val="D41574"/>
              </a:gs>
            </a:gsLst>
            <a:path path="circle">
              <a:fillToRect l="50000" t="50000" r="50000" b="50000"/>
            </a:path>
            <a:tileRect/>
          </a:gradFill>
          <a:ln>
            <a:noFill/>
          </a:ln>
        </p:spPr>
      </p:sp>
      <p:sp>
        <p:nvSpPr>
          <p:cNvPr id="46" name="Google Shape;46;p2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28"/>
          <p:cNvSpPr txBox="1">
            <a:spLocks noGrp="1"/>
          </p:cNvSpPr>
          <p:nvPr>
            <p:ph type="body" idx="1"/>
          </p:nvPr>
        </p:nvSpPr>
        <p:spPr>
          <a:xfrm>
            <a:off x="1097279" y="2322728"/>
            <a:ext cx="4144096" cy="4032225"/>
          </a:xfrm>
          <a:prstGeom prst="rect">
            <a:avLst/>
          </a:prstGeom>
          <a:noFill/>
          <a:ln>
            <a:noFill/>
          </a:ln>
        </p:spPr>
        <p:txBody>
          <a:bodyPr spcFirstLastPara="1" wrap="square" lIns="0" tIns="45700" rIns="0" bIns="45700" anchor="t" anchorCtr="0">
            <a:normAutofit/>
          </a:bodyPr>
          <a:lstStyle>
            <a:lvl1pPr marL="457200" lvl="0" indent="-330200" algn="l">
              <a:lnSpc>
                <a:spcPct val="100000"/>
              </a:lnSpc>
              <a:spcBef>
                <a:spcPts val="1200"/>
              </a:spcBef>
              <a:spcAft>
                <a:spcPts val="0"/>
              </a:spcAft>
              <a:buSzPts val="1600"/>
              <a:buChar char=" "/>
              <a:defRPr sz="1600"/>
            </a:lvl1pPr>
            <a:lvl2pPr marL="914400" lvl="1" indent="-317500" algn="l">
              <a:lnSpc>
                <a:spcPct val="100000"/>
              </a:lnSpc>
              <a:spcBef>
                <a:spcPts val="200"/>
              </a:spcBef>
              <a:spcAft>
                <a:spcPts val="0"/>
              </a:spcAft>
              <a:buClr>
                <a:srgbClr val="3F3F3F"/>
              </a:buClr>
              <a:buSzPts val="1400"/>
              <a:buChar char="◦"/>
              <a:defRPr sz="1400"/>
            </a:lvl2pPr>
            <a:lvl3pPr marL="1371600" lvl="2" indent="-304800" algn="l">
              <a:lnSpc>
                <a:spcPct val="100000"/>
              </a:lnSpc>
              <a:spcBef>
                <a:spcPts val="400"/>
              </a:spcBef>
              <a:spcAft>
                <a:spcPts val="0"/>
              </a:spcAft>
              <a:buClr>
                <a:srgbClr val="3F3F3F"/>
              </a:buClr>
              <a:buSzPts val="1200"/>
              <a:buChar char="◦"/>
              <a:defRPr sz="1200"/>
            </a:lvl3pPr>
            <a:lvl4pPr marL="1828800" lvl="3" indent="-298450" algn="l">
              <a:lnSpc>
                <a:spcPct val="100000"/>
              </a:lnSpc>
              <a:spcBef>
                <a:spcPts val="400"/>
              </a:spcBef>
              <a:spcAft>
                <a:spcPts val="0"/>
              </a:spcAft>
              <a:buClr>
                <a:srgbClr val="3F3F3F"/>
              </a:buClr>
              <a:buSzPts val="1100"/>
              <a:buChar char="◦"/>
              <a:defRPr sz="1100"/>
            </a:lvl4pPr>
            <a:lvl5pPr marL="2286000" lvl="4" indent="-298450" algn="l">
              <a:lnSpc>
                <a:spcPct val="100000"/>
              </a:lnSpc>
              <a:spcBef>
                <a:spcPts val="400"/>
              </a:spcBef>
              <a:spcAft>
                <a:spcPts val="0"/>
              </a:spcAft>
              <a:buClr>
                <a:srgbClr val="3F3F3F"/>
              </a:buClr>
              <a:buSzPts val="1100"/>
              <a:buChar char="◦"/>
              <a:defRPr sz="11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28"/>
          <p:cNvSpPr/>
          <p:nvPr/>
        </p:nvSpPr>
        <p:spPr>
          <a:xfrm>
            <a:off x="5535466" y="5600935"/>
            <a:ext cx="643415" cy="643415"/>
          </a:xfrm>
          <a:prstGeom prst="ellipse">
            <a:avLst/>
          </a:prstGeom>
          <a:noFill/>
          <a:ln w="38100" cap="flat"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1" name="Google Shape;51;p28"/>
          <p:cNvSpPr/>
          <p:nvPr/>
        </p:nvSpPr>
        <p:spPr>
          <a:xfrm>
            <a:off x="5664569" y="541205"/>
            <a:ext cx="283407" cy="2834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Google Shape;52;p28"/>
          <p:cNvSpPr/>
          <p:nvPr/>
        </p:nvSpPr>
        <p:spPr>
          <a:xfrm rot="10800000" flipH="1">
            <a:off x="11885583" y="3453319"/>
            <a:ext cx="167338" cy="1673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nvGrpSpPr>
          <p:cNvPr id="53" name="Google Shape;53;p28"/>
          <p:cNvGrpSpPr/>
          <p:nvPr/>
        </p:nvGrpSpPr>
        <p:grpSpPr>
          <a:xfrm rot="5400000">
            <a:off x="-21619" y="1088453"/>
            <a:ext cx="910099" cy="99010"/>
            <a:chOff x="622418" y="280927"/>
            <a:chExt cx="2335705" cy="254101"/>
          </a:xfrm>
        </p:grpSpPr>
        <p:sp>
          <p:nvSpPr>
            <p:cNvPr id="54" name="Google Shape;54;p28"/>
            <p:cNvSpPr/>
            <p:nvPr/>
          </p:nvSpPr>
          <p:spPr>
            <a:xfrm>
              <a:off x="1038739" y="280927"/>
              <a:ext cx="254101" cy="2541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5" name="Google Shape;55;p28"/>
            <p:cNvSpPr/>
            <p:nvPr/>
          </p:nvSpPr>
          <p:spPr>
            <a:xfrm>
              <a:off x="1455060" y="280927"/>
              <a:ext cx="254101" cy="2541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6" name="Google Shape;56;p28"/>
            <p:cNvSpPr/>
            <p:nvPr/>
          </p:nvSpPr>
          <p:spPr>
            <a:xfrm>
              <a:off x="1871381" y="280927"/>
              <a:ext cx="254101" cy="2541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Google Shape;57;p28"/>
            <p:cNvSpPr/>
            <p:nvPr/>
          </p:nvSpPr>
          <p:spPr>
            <a:xfrm>
              <a:off x="2287702" y="280927"/>
              <a:ext cx="254101" cy="2541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8" name="Google Shape;58;p28"/>
            <p:cNvSpPr/>
            <p:nvPr/>
          </p:nvSpPr>
          <p:spPr>
            <a:xfrm>
              <a:off x="2704022" y="280927"/>
              <a:ext cx="254101" cy="25410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9" name="Google Shape;59;p28"/>
            <p:cNvSpPr/>
            <p:nvPr/>
          </p:nvSpPr>
          <p:spPr>
            <a:xfrm>
              <a:off x="622418" y="280927"/>
              <a:ext cx="254101" cy="25410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sp>
        <p:nvSpPr>
          <p:cNvPr id="60" name="Google Shape;60;p28"/>
          <p:cNvSpPr txBox="1">
            <a:spLocks noGrp="1"/>
          </p:cNvSpPr>
          <p:nvPr>
            <p:ph type="title"/>
          </p:nvPr>
        </p:nvSpPr>
        <p:spPr>
          <a:xfrm>
            <a:off x="1097280" y="421817"/>
            <a:ext cx="4144095" cy="1369074"/>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3F3F3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
        <p:cNvGrpSpPr/>
        <p:nvPr/>
      </p:nvGrpSpPr>
      <p:grpSpPr>
        <a:xfrm>
          <a:off x="0" y="0"/>
          <a:ext cx="0" cy="0"/>
          <a:chOff x="0" y="0"/>
          <a:chExt cx="0" cy="0"/>
        </a:xfrm>
      </p:grpSpPr>
      <p:sp>
        <p:nvSpPr>
          <p:cNvPr id="62" name="Google Shape;62;p2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2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2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5" name="Google Shape;65;p2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2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69" name="Google Shape;69;p29"/>
          <p:cNvGrpSpPr/>
          <p:nvPr/>
        </p:nvGrpSpPr>
        <p:grpSpPr>
          <a:xfrm rot="5400000">
            <a:off x="-21619" y="1088453"/>
            <a:ext cx="910099" cy="99010"/>
            <a:chOff x="622418" y="280927"/>
            <a:chExt cx="2335705" cy="254101"/>
          </a:xfrm>
        </p:grpSpPr>
        <p:sp>
          <p:nvSpPr>
            <p:cNvPr id="70" name="Google Shape;70;p29"/>
            <p:cNvSpPr/>
            <p:nvPr/>
          </p:nvSpPr>
          <p:spPr>
            <a:xfrm>
              <a:off x="1038739" y="280927"/>
              <a:ext cx="254101" cy="2541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29"/>
            <p:cNvSpPr/>
            <p:nvPr/>
          </p:nvSpPr>
          <p:spPr>
            <a:xfrm>
              <a:off x="1455060" y="280927"/>
              <a:ext cx="254101" cy="2541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2" name="Google Shape;72;p29"/>
            <p:cNvSpPr/>
            <p:nvPr/>
          </p:nvSpPr>
          <p:spPr>
            <a:xfrm>
              <a:off x="1871381" y="280927"/>
              <a:ext cx="254101" cy="2541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3" name="Google Shape;73;p29"/>
            <p:cNvSpPr/>
            <p:nvPr/>
          </p:nvSpPr>
          <p:spPr>
            <a:xfrm>
              <a:off x="2287702" y="280927"/>
              <a:ext cx="254101" cy="2541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4" name="Google Shape;74;p29"/>
            <p:cNvSpPr/>
            <p:nvPr/>
          </p:nvSpPr>
          <p:spPr>
            <a:xfrm>
              <a:off x="2704022" y="280927"/>
              <a:ext cx="254101" cy="25410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5" name="Google Shape;75;p29"/>
            <p:cNvSpPr/>
            <p:nvPr/>
          </p:nvSpPr>
          <p:spPr>
            <a:xfrm>
              <a:off x="622418" y="280927"/>
              <a:ext cx="254101" cy="25410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sp>
        <p:nvSpPr>
          <p:cNvPr id="76" name="Google Shape;76;p29"/>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3F3F3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9"/>
          <p:cNvSpPr/>
          <p:nvPr/>
        </p:nvSpPr>
        <p:spPr>
          <a:xfrm>
            <a:off x="10429390" y="360726"/>
            <a:ext cx="1035859" cy="1035859"/>
          </a:xfrm>
          <a:prstGeom prst="ellipse">
            <a:avLst/>
          </a:prstGeom>
          <a:noFill/>
          <a:ln w="38100"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8" name="Google Shape;78;p29"/>
          <p:cNvSpPr/>
          <p:nvPr/>
        </p:nvSpPr>
        <p:spPr>
          <a:xfrm>
            <a:off x="458087" y="5430446"/>
            <a:ext cx="99011" cy="990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9" name="Google Shape;79;p29"/>
          <p:cNvSpPr/>
          <p:nvPr/>
        </p:nvSpPr>
        <p:spPr>
          <a:xfrm>
            <a:off x="5664570" y="125360"/>
            <a:ext cx="176394" cy="17639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80" name="Google Shape;80;p29"/>
          <p:cNvSpPr/>
          <p:nvPr/>
        </p:nvSpPr>
        <p:spPr>
          <a:xfrm>
            <a:off x="11383587" y="6035040"/>
            <a:ext cx="776923" cy="776923"/>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1"/>
        <p:cNvGrpSpPr/>
        <p:nvPr/>
      </p:nvGrpSpPr>
      <p:grpSpPr>
        <a:xfrm>
          <a:off x="0" y="0"/>
          <a:ext cx="0" cy="0"/>
          <a:chOff x="0" y="0"/>
          <a:chExt cx="0" cy="0"/>
        </a:xfrm>
      </p:grpSpPr>
      <p:sp>
        <p:nvSpPr>
          <p:cNvPr id="82" name="Google Shape;82;p3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3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86" name="Google Shape;86;p30"/>
          <p:cNvGrpSpPr/>
          <p:nvPr/>
        </p:nvGrpSpPr>
        <p:grpSpPr>
          <a:xfrm rot="5400000">
            <a:off x="-21619" y="1088453"/>
            <a:ext cx="910099" cy="99010"/>
            <a:chOff x="622418" y="280927"/>
            <a:chExt cx="2335705" cy="254101"/>
          </a:xfrm>
        </p:grpSpPr>
        <p:sp>
          <p:nvSpPr>
            <p:cNvPr id="87" name="Google Shape;87;p30"/>
            <p:cNvSpPr/>
            <p:nvPr/>
          </p:nvSpPr>
          <p:spPr>
            <a:xfrm>
              <a:off x="1038739" y="280927"/>
              <a:ext cx="254101" cy="2541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88" name="Google Shape;88;p30"/>
            <p:cNvSpPr/>
            <p:nvPr/>
          </p:nvSpPr>
          <p:spPr>
            <a:xfrm>
              <a:off x="1455060" y="280927"/>
              <a:ext cx="254101" cy="2541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89" name="Google Shape;89;p30"/>
            <p:cNvSpPr/>
            <p:nvPr/>
          </p:nvSpPr>
          <p:spPr>
            <a:xfrm>
              <a:off x="1871381" y="280927"/>
              <a:ext cx="254101" cy="2541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0" name="Google Shape;90;p30"/>
            <p:cNvSpPr/>
            <p:nvPr/>
          </p:nvSpPr>
          <p:spPr>
            <a:xfrm>
              <a:off x="2287702" y="280927"/>
              <a:ext cx="254101" cy="2541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1" name="Google Shape;91;p30"/>
            <p:cNvSpPr/>
            <p:nvPr/>
          </p:nvSpPr>
          <p:spPr>
            <a:xfrm>
              <a:off x="2704022" y="280927"/>
              <a:ext cx="254101" cy="25410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2" name="Google Shape;92;p30"/>
            <p:cNvSpPr/>
            <p:nvPr/>
          </p:nvSpPr>
          <p:spPr>
            <a:xfrm>
              <a:off x="622418" y="280927"/>
              <a:ext cx="254101" cy="25410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sp>
        <p:nvSpPr>
          <p:cNvPr id="93" name="Google Shape;93;p30"/>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3F3F3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0"/>
          <p:cNvSpPr/>
          <p:nvPr/>
        </p:nvSpPr>
        <p:spPr>
          <a:xfrm>
            <a:off x="10429390" y="360726"/>
            <a:ext cx="1035859" cy="1035859"/>
          </a:xfrm>
          <a:prstGeom prst="ellipse">
            <a:avLst/>
          </a:prstGeom>
          <a:noFill/>
          <a:ln w="38100"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5" name="Google Shape;95;p30"/>
          <p:cNvSpPr/>
          <p:nvPr/>
        </p:nvSpPr>
        <p:spPr>
          <a:xfrm>
            <a:off x="5664570" y="125360"/>
            <a:ext cx="176394" cy="17639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6" name="Google Shape;96;p30"/>
          <p:cNvSpPr/>
          <p:nvPr/>
        </p:nvSpPr>
        <p:spPr>
          <a:xfrm>
            <a:off x="458087" y="5430446"/>
            <a:ext cx="99011" cy="990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7" name="Google Shape;97;p30"/>
          <p:cNvSpPr/>
          <p:nvPr/>
        </p:nvSpPr>
        <p:spPr>
          <a:xfrm>
            <a:off x="11383587" y="6035040"/>
            <a:ext cx="776923" cy="776923"/>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8"/>
        <p:cNvGrpSpPr/>
        <p:nvPr/>
      </p:nvGrpSpPr>
      <p:grpSpPr>
        <a:xfrm>
          <a:off x="0" y="0"/>
          <a:ext cx="0" cy="0"/>
          <a:chOff x="0" y="0"/>
          <a:chExt cx="0" cy="0"/>
        </a:xfrm>
      </p:grpSpPr>
      <p:sp>
        <p:nvSpPr>
          <p:cNvPr id="99" name="Google Shape;99;p3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102" name="Google Shape;102;p31"/>
          <p:cNvGrpSpPr/>
          <p:nvPr/>
        </p:nvGrpSpPr>
        <p:grpSpPr>
          <a:xfrm rot="5400000">
            <a:off x="-21619" y="1088453"/>
            <a:ext cx="910099" cy="99010"/>
            <a:chOff x="622418" y="280927"/>
            <a:chExt cx="2335705" cy="254101"/>
          </a:xfrm>
        </p:grpSpPr>
        <p:sp>
          <p:nvSpPr>
            <p:cNvPr id="103" name="Google Shape;103;p31"/>
            <p:cNvSpPr/>
            <p:nvPr/>
          </p:nvSpPr>
          <p:spPr>
            <a:xfrm>
              <a:off x="1038739" y="280927"/>
              <a:ext cx="254101" cy="2541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4" name="Google Shape;104;p31"/>
            <p:cNvSpPr/>
            <p:nvPr/>
          </p:nvSpPr>
          <p:spPr>
            <a:xfrm>
              <a:off x="1455060" y="280927"/>
              <a:ext cx="254101" cy="2541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5" name="Google Shape;105;p31"/>
            <p:cNvSpPr/>
            <p:nvPr/>
          </p:nvSpPr>
          <p:spPr>
            <a:xfrm>
              <a:off x="1871381" y="280927"/>
              <a:ext cx="254101" cy="2541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6" name="Google Shape;106;p31"/>
            <p:cNvSpPr/>
            <p:nvPr/>
          </p:nvSpPr>
          <p:spPr>
            <a:xfrm>
              <a:off x="2287702" y="280927"/>
              <a:ext cx="254101" cy="2541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7" name="Google Shape;107;p31"/>
            <p:cNvSpPr/>
            <p:nvPr/>
          </p:nvSpPr>
          <p:spPr>
            <a:xfrm>
              <a:off x="2704022" y="280927"/>
              <a:ext cx="254101" cy="25410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8" name="Google Shape;108;p31"/>
            <p:cNvSpPr/>
            <p:nvPr/>
          </p:nvSpPr>
          <p:spPr>
            <a:xfrm>
              <a:off x="622418" y="280927"/>
              <a:ext cx="254101" cy="25410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sp>
        <p:nvSpPr>
          <p:cNvPr id="109" name="Google Shape;109;p31"/>
          <p:cNvSpPr txBox="1">
            <a:spLocks noGrp="1"/>
          </p:cNvSpPr>
          <p:nvPr>
            <p:ph type="title"/>
          </p:nvPr>
        </p:nvSpPr>
        <p:spPr>
          <a:xfrm>
            <a:off x="1097280" y="421817"/>
            <a:ext cx="5751389" cy="1369074"/>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3F3F3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1"/>
          <p:cNvSpPr>
            <a:spLocks noGrp="1"/>
          </p:cNvSpPr>
          <p:nvPr>
            <p:ph type="pic" idx="2"/>
          </p:nvPr>
        </p:nvSpPr>
        <p:spPr>
          <a:xfrm>
            <a:off x="7921641" y="0"/>
            <a:ext cx="4270360" cy="6858001"/>
          </a:xfrm>
          <a:prstGeom prst="rect">
            <a:avLst/>
          </a:prstGeom>
          <a:gradFill>
            <a:gsLst>
              <a:gs pos="0">
                <a:srgbClr val="EB3D94"/>
              </a:gs>
              <a:gs pos="23000">
                <a:srgbClr val="EB3D94"/>
              </a:gs>
              <a:gs pos="69000">
                <a:srgbClr val="E3167D"/>
              </a:gs>
              <a:gs pos="97000">
                <a:srgbClr val="D41574"/>
              </a:gs>
              <a:gs pos="100000">
                <a:srgbClr val="D41574"/>
              </a:gs>
            </a:gsLst>
            <a:path path="circle">
              <a:fillToRect l="50000" t="50000" r="50000" b="50000"/>
            </a:path>
            <a:tileRect/>
          </a:gradFill>
          <a:ln>
            <a:noFill/>
          </a:ln>
        </p:spPr>
      </p:sp>
      <p:sp>
        <p:nvSpPr>
          <p:cNvPr id="111" name="Google Shape;111;p31"/>
          <p:cNvSpPr txBox="1">
            <a:spLocks noGrp="1"/>
          </p:cNvSpPr>
          <p:nvPr>
            <p:ph type="body" idx="1"/>
          </p:nvPr>
        </p:nvSpPr>
        <p:spPr>
          <a:xfrm>
            <a:off x="1097278" y="2322728"/>
            <a:ext cx="5751389" cy="4032225"/>
          </a:xfrm>
          <a:prstGeom prst="rect">
            <a:avLst/>
          </a:prstGeom>
          <a:noFill/>
          <a:ln>
            <a:noFill/>
          </a:ln>
        </p:spPr>
        <p:txBody>
          <a:bodyPr spcFirstLastPara="1" wrap="square" lIns="0" tIns="45700" rIns="0" bIns="45700" anchor="t" anchorCtr="0">
            <a:normAutofit/>
          </a:bodyPr>
          <a:lstStyle>
            <a:lvl1pPr marL="457200" lvl="0" indent="-330200" algn="l">
              <a:lnSpc>
                <a:spcPct val="100000"/>
              </a:lnSpc>
              <a:spcBef>
                <a:spcPts val="1200"/>
              </a:spcBef>
              <a:spcAft>
                <a:spcPts val="0"/>
              </a:spcAft>
              <a:buSzPts val="1600"/>
              <a:buChar char=" "/>
              <a:defRPr sz="1600"/>
            </a:lvl1pPr>
            <a:lvl2pPr marL="914400" lvl="1" indent="-317500" algn="l">
              <a:lnSpc>
                <a:spcPct val="100000"/>
              </a:lnSpc>
              <a:spcBef>
                <a:spcPts val="200"/>
              </a:spcBef>
              <a:spcAft>
                <a:spcPts val="0"/>
              </a:spcAft>
              <a:buClr>
                <a:srgbClr val="3F3F3F"/>
              </a:buClr>
              <a:buSzPts val="1400"/>
              <a:buChar char="◦"/>
              <a:defRPr sz="1400"/>
            </a:lvl2pPr>
            <a:lvl3pPr marL="1371600" lvl="2" indent="-304800" algn="l">
              <a:lnSpc>
                <a:spcPct val="100000"/>
              </a:lnSpc>
              <a:spcBef>
                <a:spcPts val="400"/>
              </a:spcBef>
              <a:spcAft>
                <a:spcPts val="0"/>
              </a:spcAft>
              <a:buClr>
                <a:srgbClr val="3F3F3F"/>
              </a:buClr>
              <a:buSzPts val="1200"/>
              <a:buChar char="◦"/>
              <a:defRPr sz="1200"/>
            </a:lvl3pPr>
            <a:lvl4pPr marL="1828800" lvl="3" indent="-298450" algn="l">
              <a:lnSpc>
                <a:spcPct val="100000"/>
              </a:lnSpc>
              <a:spcBef>
                <a:spcPts val="400"/>
              </a:spcBef>
              <a:spcAft>
                <a:spcPts val="0"/>
              </a:spcAft>
              <a:buClr>
                <a:srgbClr val="3F3F3F"/>
              </a:buClr>
              <a:buSzPts val="1100"/>
              <a:buChar char="◦"/>
              <a:defRPr sz="1100"/>
            </a:lvl4pPr>
            <a:lvl5pPr marL="2286000" lvl="4" indent="-298450" algn="l">
              <a:lnSpc>
                <a:spcPct val="100000"/>
              </a:lnSpc>
              <a:spcBef>
                <a:spcPts val="400"/>
              </a:spcBef>
              <a:spcAft>
                <a:spcPts val="0"/>
              </a:spcAft>
              <a:buClr>
                <a:srgbClr val="3F3F3F"/>
              </a:buClr>
              <a:buSzPts val="1100"/>
              <a:buChar char="◦"/>
              <a:defRPr sz="11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2"/>
        <p:cNvGrpSpPr/>
        <p:nvPr/>
      </p:nvGrpSpPr>
      <p:grpSpPr>
        <a:xfrm>
          <a:off x="0" y="0"/>
          <a:ext cx="0" cy="0"/>
          <a:chOff x="0" y="0"/>
          <a:chExt cx="0" cy="0"/>
        </a:xfrm>
      </p:grpSpPr>
      <p:sp>
        <p:nvSpPr>
          <p:cNvPr id="113" name="Google Shape;113;p3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p32"/>
          <p:cNvSpPr>
            <a:spLocks noGrp="1"/>
          </p:cNvSpPr>
          <p:nvPr>
            <p:ph type="pic" idx="2"/>
          </p:nvPr>
        </p:nvSpPr>
        <p:spPr>
          <a:xfrm>
            <a:off x="1097279" y="2160508"/>
            <a:ext cx="2919413" cy="2919413"/>
          </a:xfrm>
          <a:prstGeom prst="ellipse">
            <a:avLst/>
          </a:prstGeom>
          <a:solidFill>
            <a:srgbClr val="EDEFF7"/>
          </a:solidFill>
          <a:ln w="38100" cap="flat" cmpd="sng">
            <a:solidFill>
              <a:schemeClr val="accent3"/>
            </a:solidFill>
            <a:prstDash val="solid"/>
            <a:round/>
            <a:headEnd type="none" w="sm" len="sm"/>
            <a:tailEnd type="none" w="sm" len="sm"/>
          </a:ln>
        </p:spPr>
      </p:sp>
      <p:sp>
        <p:nvSpPr>
          <p:cNvPr id="117" name="Google Shape;117;p32"/>
          <p:cNvSpPr>
            <a:spLocks noGrp="1"/>
          </p:cNvSpPr>
          <p:nvPr>
            <p:ph type="pic" idx="3"/>
          </p:nvPr>
        </p:nvSpPr>
        <p:spPr>
          <a:xfrm>
            <a:off x="4659186" y="2160508"/>
            <a:ext cx="2919413" cy="2919413"/>
          </a:xfrm>
          <a:prstGeom prst="ellipse">
            <a:avLst/>
          </a:prstGeom>
          <a:solidFill>
            <a:srgbClr val="EDEFF7"/>
          </a:solidFill>
          <a:ln w="38100" cap="flat" cmpd="sng">
            <a:solidFill>
              <a:schemeClr val="accent6"/>
            </a:solidFill>
            <a:prstDash val="solid"/>
            <a:round/>
            <a:headEnd type="none" w="sm" len="sm"/>
            <a:tailEnd type="none" w="sm" len="sm"/>
          </a:ln>
        </p:spPr>
      </p:sp>
      <p:sp>
        <p:nvSpPr>
          <p:cNvPr id="118" name="Google Shape;118;p32"/>
          <p:cNvSpPr>
            <a:spLocks noGrp="1"/>
          </p:cNvSpPr>
          <p:nvPr>
            <p:ph type="pic" idx="4"/>
          </p:nvPr>
        </p:nvSpPr>
        <p:spPr>
          <a:xfrm>
            <a:off x="8221093" y="2160508"/>
            <a:ext cx="2919413" cy="2919413"/>
          </a:xfrm>
          <a:prstGeom prst="ellipse">
            <a:avLst/>
          </a:prstGeom>
          <a:solidFill>
            <a:srgbClr val="EDEFF7"/>
          </a:solidFill>
          <a:ln w="38100" cap="flat" cmpd="sng">
            <a:solidFill>
              <a:schemeClr val="accent1"/>
            </a:solidFill>
            <a:prstDash val="solid"/>
            <a:round/>
            <a:headEnd type="none" w="sm" len="sm"/>
            <a:tailEnd type="none" w="sm" len="sm"/>
          </a:ln>
        </p:spPr>
      </p:sp>
      <p:sp>
        <p:nvSpPr>
          <p:cNvPr id="119" name="Google Shape;119;p32"/>
          <p:cNvSpPr txBox="1">
            <a:spLocks noGrp="1"/>
          </p:cNvSpPr>
          <p:nvPr>
            <p:ph type="body" idx="1"/>
          </p:nvPr>
        </p:nvSpPr>
        <p:spPr>
          <a:xfrm>
            <a:off x="1097279" y="5486968"/>
            <a:ext cx="2919413" cy="58353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20" name="Google Shape;120;p32"/>
          <p:cNvSpPr txBox="1">
            <a:spLocks noGrp="1"/>
          </p:cNvSpPr>
          <p:nvPr>
            <p:ph type="body" idx="5"/>
          </p:nvPr>
        </p:nvSpPr>
        <p:spPr>
          <a:xfrm>
            <a:off x="4666773" y="5486968"/>
            <a:ext cx="2919413" cy="58353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21" name="Google Shape;121;p32"/>
          <p:cNvSpPr txBox="1">
            <a:spLocks noGrp="1"/>
          </p:cNvSpPr>
          <p:nvPr>
            <p:ph type="body" idx="6"/>
          </p:nvPr>
        </p:nvSpPr>
        <p:spPr>
          <a:xfrm>
            <a:off x="8236267" y="5486968"/>
            <a:ext cx="2919413" cy="58353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grpSp>
        <p:nvGrpSpPr>
          <p:cNvPr id="122" name="Google Shape;122;p32"/>
          <p:cNvGrpSpPr/>
          <p:nvPr/>
        </p:nvGrpSpPr>
        <p:grpSpPr>
          <a:xfrm rot="5400000">
            <a:off x="-21619" y="1088453"/>
            <a:ext cx="910099" cy="99010"/>
            <a:chOff x="622418" y="280927"/>
            <a:chExt cx="2335705" cy="254101"/>
          </a:xfrm>
        </p:grpSpPr>
        <p:sp>
          <p:nvSpPr>
            <p:cNvPr id="123" name="Google Shape;123;p32"/>
            <p:cNvSpPr/>
            <p:nvPr/>
          </p:nvSpPr>
          <p:spPr>
            <a:xfrm>
              <a:off x="1038739" y="280927"/>
              <a:ext cx="254101" cy="2541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24" name="Google Shape;124;p32"/>
            <p:cNvSpPr/>
            <p:nvPr/>
          </p:nvSpPr>
          <p:spPr>
            <a:xfrm>
              <a:off x="1455060" y="280927"/>
              <a:ext cx="254101" cy="2541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25" name="Google Shape;125;p32"/>
            <p:cNvSpPr/>
            <p:nvPr/>
          </p:nvSpPr>
          <p:spPr>
            <a:xfrm>
              <a:off x="1871381" y="280927"/>
              <a:ext cx="254101" cy="2541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26" name="Google Shape;126;p32"/>
            <p:cNvSpPr/>
            <p:nvPr/>
          </p:nvSpPr>
          <p:spPr>
            <a:xfrm>
              <a:off x="2287702" y="280927"/>
              <a:ext cx="254101" cy="2541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27" name="Google Shape;127;p32"/>
            <p:cNvSpPr/>
            <p:nvPr/>
          </p:nvSpPr>
          <p:spPr>
            <a:xfrm>
              <a:off x="2704022" y="280927"/>
              <a:ext cx="254101" cy="25410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28" name="Google Shape;128;p32"/>
            <p:cNvSpPr/>
            <p:nvPr/>
          </p:nvSpPr>
          <p:spPr>
            <a:xfrm>
              <a:off x="622418" y="280927"/>
              <a:ext cx="254101" cy="25410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29" name="Google Shape;129;p32"/>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3F3F3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0"/>
        <p:cNvGrpSpPr/>
        <p:nvPr/>
      </p:nvGrpSpPr>
      <p:grpSpPr>
        <a:xfrm>
          <a:off x="0" y="0"/>
          <a:ext cx="0" cy="0"/>
          <a:chOff x="0" y="0"/>
          <a:chExt cx="0" cy="0"/>
        </a:xfrm>
      </p:grpSpPr>
      <p:sp>
        <p:nvSpPr>
          <p:cNvPr id="131" name="Google Shape;131;p33"/>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2" name="Google Shape;132;p33"/>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3" name="Google Shape;133;p3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136" name="Google Shape;136;p33"/>
          <p:cNvGrpSpPr/>
          <p:nvPr/>
        </p:nvGrpSpPr>
        <p:grpSpPr>
          <a:xfrm rot="5400000">
            <a:off x="-21619" y="1088453"/>
            <a:ext cx="910099" cy="99010"/>
            <a:chOff x="622418" y="280927"/>
            <a:chExt cx="2335705" cy="254101"/>
          </a:xfrm>
        </p:grpSpPr>
        <p:sp>
          <p:nvSpPr>
            <p:cNvPr id="137" name="Google Shape;137;p33"/>
            <p:cNvSpPr/>
            <p:nvPr/>
          </p:nvSpPr>
          <p:spPr>
            <a:xfrm>
              <a:off x="1038739" y="280927"/>
              <a:ext cx="254101" cy="2541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8" name="Google Shape;138;p33"/>
            <p:cNvSpPr/>
            <p:nvPr/>
          </p:nvSpPr>
          <p:spPr>
            <a:xfrm>
              <a:off x="1455060" y="280927"/>
              <a:ext cx="254101" cy="2541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9" name="Google Shape;139;p33"/>
            <p:cNvSpPr/>
            <p:nvPr/>
          </p:nvSpPr>
          <p:spPr>
            <a:xfrm>
              <a:off x="1871381" y="280927"/>
              <a:ext cx="254101" cy="2541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0" name="Google Shape;140;p33"/>
            <p:cNvSpPr/>
            <p:nvPr/>
          </p:nvSpPr>
          <p:spPr>
            <a:xfrm>
              <a:off x="2287702" y="280927"/>
              <a:ext cx="254101" cy="2541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1" name="Google Shape;141;p33"/>
            <p:cNvSpPr/>
            <p:nvPr/>
          </p:nvSpPr>
          <p:spPr>
            <a:xfrm>
              <a:off x="2704022" y="280927"/>
              <a:ext cx="254101" cy="25410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2" name="Google Shape;142;p33"/>
            <p:cNvSpPr/>
            <p:nvPr/>
          </p:nvSpPr>
          <p:spPr>
            <a:xfrm>
              <a:off x="622418" y="280927"/>
              <a:ext cx="254101" cy="25410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43" name="Google Shape;143;p33"/>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3F3F3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3"/>
          <p:cNvSpPr/>
          <p:nvPr/>
        </p:nvSpPr>
        <p:spPr>
          <a:xfrm>
            <a:off x="10429390" y="360726"/>
            <a:ext cx="1035859" cy="1035859"/>
          </a:xfrm>
          <a:prstGeom prst="ellipse">
            <a:avLst/>
          </a:prstGeom>
          <a:noFill/>
          <a:ln w="38100"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5" name="Google Shape;145;p33"/>
          <p:cNvSpPr/>
          <p:nvPr/>
        </p:nvSpPr>
        <p:spPr>
          <a:xfrm>
            <a:off x="458087" y="5430446"/>
            <a:ext cx="99011" cy="990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6" name="Google Shape;146;p33"/>
          <p:cNvSpPr/>
          <p:nvPr/>
        </p:nvSpPr>
        <p:spPr>
          <a:xfrm>
            <a:off x="5664570" y="125360"/>
            <a:ext cx="176394" cy="17639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7" name="Google Shape;147;p33"/>
          <p:cNvSpPr/>
          <p:nvPr/>
        </p:nvSpPr>
        <p:spPr>
          <a:xfrm>
            <a:off x="11383587" y="6035040"/>
            <a:ext cx="776923" cy="776923"/>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8"/>
        <p:cNvGrpSpPr/>
        <p:nvPr/>
      </p:nvGrpSpPr>
      <p:grpSpPr>
        <a:xfrm>
          <a:off x="0" y="0"/>
          <a:ext cx="0" cy="0"/>
          <a:chOff x="0" y="0"/>
          <a:chExt cx="0" cy="0"/>
        </a:xfrm>
      </p:grpSpPr>
      <p:sp>
        <p:nvSpPr>
          <p:cNvPr id="149" name="Google Shape;149;p3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152" name="Google Shape;152;p34"/>
          <p:cNvGrpSpPr/>
          <p:nvPr/>
        </p:nvGrpSpPr>
        <p:grpSpPr>
          <a:xfrm rot="5400000">
            <a:off x="-21619" y="1088453"/>
            <a:ext cx="910099" cy="99010"/>
            <a:chOff x="622418" y="280927"/>
            <a:chExt cx="2335705" cy="254101"/>
          </a:xfrm>
        </p:grpSpPr>
        <p:sp>
          <p:nvSpPr>
            <p:cNvPr id="153" name="Google Shape;153;p34"/>
            <p:cNvSpPr/>
            <p:nvPr/>
          </p:nvSpPr>
          <p:spPr>
            <a:xfrm>
              <a:off x="1038739" y="280927"/>
              <a:ext cx="254101" cy="2541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54" name="Google Shape;154;p34"/>
            <p:cNvSpPr/>
            <p:nvPr/>
          </p:nvSpPr>
          <p:spPr>
            <a:xfrm>
              <a:off x="1455060" y="280927"/>
              <a:ext cx="254101" cy="2541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55" name="Google Shape;155;p34"/>
            <p:cNvSpPr/>
            <p:nvPr/>
          </p:nvSpPr>
          <p:spPr>
            <a:xfrm>
              <a:off x="1871381" y="280927"/>
              <a:ext cx="254101" cy="2541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56" name="Google Shape;156;p34"/>
            <p:cNvSpPr/>
            <p:nvPr/>
          </p:nvSpPr>
          <p:spPr>
            <a:xfrm>
              <a:off x="2287702" y="280927"/>
              <a:ext cx="254101" cy="2541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57" name="Google Shape;157;p34"/>
            <p:cNvSpPr/>
            <p:nvPr/>
          </p:nvSpPr>
          <p:spPr>
            <a:xfrm>
              <a:off x="2704022" y="280927"/>
              <a:ext cx="254101" cy="25410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58" name="Google Shape;158;p34"/>
            <p:cNvSpPr/>
            <p:nvPr/>
          </p:nvSpPr>
          <p:spPr>
            <a:xfrm>
              <a:off x="622418" y="280927"/>
              <a:ext cx="254101" cy="25410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59" name="Google Shape;159;p34"/>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3F3F3F"/>
              </a:buClr>
              <a:buSzPts val="4000"/>
              <a:buFont typeface="Consolas"/>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4"/>
          <p:cNvSpPr/>
          <p:nvPr/>
        </p:nvSpPr>
        <p:spPr>
          <a:xfrm>
            <a:off x="10429390" y="360726"/>
            <a:ext cx="1035859" cy="1035859"/>
          </a:xfrm>
          <a:prstGeom prst="ellipse">
            <a:avLst/>
          </a:prstGeom>
          <a:noFill/>
          <a:ln w="38100" cap="flat" cmpd="sng">
            <a:solidFill>
              <a:schemeClr val="accent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61" name="Google Shape;161;p34"/>
          <p:cNvSpPr/>
          <p:nvPr/>
        </p:nvSpPr>
        <p:spPr>
          <a:xfrm>
            <a:off x="458087" y="5430446"/>
            <a:ext cx="99011" cy="990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62" name="Google Shape;162;p34"/>
          <p:cNvSpPr/>
          <p:nvPr/>
        </p:nvSpPr>
        <p:spPr>
          <a:xfrm>
            <a:off x="5664570" y="125360"/>
            <a:ext cx="176394" cy="17639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63" name="Google Shape;163;p34"/>
          <p:cNvSpPr/>
          <p:nvPr/>
        </p:nvSpPr>
        <p:spPr>
          <a:xfrm>
            <a:off x="11383587" y="6035040"/>
            <a:ext cx="776923" cy="776923"/>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800"/>
              <a:buFont typeface="Consolas"/>
              <a:buNone/>
              <a:defRPr sz="4800" b="0" i="0" u="none" strike="noStrike" cap="none">
                <a:solidFill>
                  <a:srgbClr val="3F3F3F"/>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55600" algn="l" rtl="0">
              <a:lnSpc>
                <a:spcPct val="100000"/>
              </a:lnSpc>
              <a:spcBef>
                <a:spcPts val="1200"/>
              </a:spcBef>
              <a:spcAft>
                <a:spcPts val="0"/>
              </a:spcAft>
              <a:buClr>
                <a:schemeClr val="accent1"/>
              </a:buClr>
              <a:buSzPts val="2000"/>
              <a:buFont typeface="Calibri"/>
              <a:buChar char=" "/>
              <a:defRPr sz="2000" b="0" i="0" u="none" strike="noStrike" cap="none">
                <a:solidFill>
                  <a:srgbClr val="3F3F3F"/>
                </a:solidFill>
                <a:latin typeface="Verdana"/>
                <a:ea typeface="Verdana"/>
                <a:cs typeface="Verdana"/>
                <a:sym typeface="Verdana"/>
              </a:defRPr>
            </a:lvl1pPr>
            <a:lvl2pPr marL="914400" marR="0" lvl="1" indent="-342900"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Verdana"/>
                <a:ea typeface="Verdana"/>
                <a:cs typeface="Verdana"/>
                <a:sym typeface="Verdana"/>
              </a:defRPr>
            </a:lvl2pPr>
            <a:lvl3pPr marL="1371600" marR="0" lvl="2"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Verdana"/>
                <a:ea typeface="Verdana"/>
                <a:cs typeface="Verdana"/>
                <a:sym typeface="Verdana"/>
              </a:defRPr>
            </a:lvl3pPr>
            <a:lvl4pPr marL="1828800" marR="0" lvl="3"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Verdana"/>
                <a:ea typeface="Verdana"/>
                <a:cs typeface="Verdana"/>
                <a:sym typeface="Verdana"/>
              </a:defRPr>
            </a:lvl4pPr>
            <a:lvl5pPr marL="2286000" marR="0" lvl="4"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Verdana"/>
                <a:ea typeface="Verdana"/>
                <a:cs typeface="Verdana"/>
                <a:sym typeface="Verdana"/>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Verdana"/>
                <a:ea typeface="Verdana"/>
                <a:cs typeface="Verdana"/>
                <a:sym typeface="Verdana"/>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Verdana"/>
                <a:ea typeface="Verdana"/>
                <a:cs typeface="Verdana"/>
                <a:sym typeface="Verdana"/>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Verdana"/>
                <a:ea typeface="Verdana"/>
                <a:cs typeface="Verdana"/>
                <a:sym typeface="Verdana"/>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Verdana"/>
                <a:ea typeface="Verdana"/>
                <a:cs typeface="Verdana"/>
                <a:sym typeface="Verdana"/>
              </a:defRPr>
            </a:lvl9pPr>
          </a:lstStyle>
          <a:p>
            <a:endParaRPr/>
          </a:p>
        </p:txBody>
      </p:sp>
      <p:sp>
        <p:nvSpPr>
          <p:cNvPr id="12" name="Google Shape;12;p2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FFFFF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0" i="0" u="none" strike="noStrike" cap="none">
                <a:solidFill>
                  <a:srgbClr val="FFFFFF"/>
                </a:solidFill>
                <a:latin typeface="Verdana"/>
                <a:ea typeface="Verdana"/>
                <a:cs typeface="Verdana"/>
                <a:sym typeface="Verdana"/>
              </a:defRPr>
            </a:lvl1pPr>
            <a:lvl2pPr marL="0" marR="0" lvl="1" indent="0" algn="l" rtl="0">
              <a:spcBef>
                <a:spcPts val="0"/>
              </a:spcBef>
              <a:buNone/>
              <a:defRPr sz="1050" b="0" i="0" u="none" strike="noStrike" cap="none">
                <a:solidFill>
                  <a:srgbClr val="FFFFFF"/>
                </a:solidFill>
                <a:latin typeface="Verdana"/>
                <a:ea typeface="Verdana"/>
                <a:cs typeface="Verdana"/>
                <a:sym typeface="Verdana"/>
              </a:defRPr>
            </a:lvl2pPr>
            <a:lvl3pPr marL="0" marR="0" lvl="2" indent="0" algn="l" rtl="0">
              <a:spcBef>
                <a:spcPts val="0"/>
              </a:spcBef>
              <a:buNone/>
              <a:defRPr sz="1050" b="0" i="0" u="none" strike="noStrike" cap="none">
                <a:solidFill>
                  <a:srgbClr val="FFFFFF"/>
                </a:solidFill>
                <a:latin typeface="Verdana"/>
                <a:ea typeface="Verdana"/>
                <a:cs typeface="Verdana"/>
                <a:sym typeface="Verdana"/>
              </a:defRPr>
            </a:lvl3pPr>
            <a:lvl4pPr marL="0" marR="0" lvl="3" indent="0" algn="l" rtl="0">
              <a:spcBef>
                <a:spcPts val="0"/>
              </a:spcBef>
              <a:buNone/>
              <a:defRPr sz="1050" b="0" i="0" u="none" strike="noStrike" cap="none">
                <a:solidFill>
                  <a:srgbClr val="FFFFFF"/>
                </a:solidFill>
                <a:latin typeface="Verdana"/>
                <a:ea typeface="Verdana"/>
                <a:cs typeface="Verdana"/>
                <a:sym typeface="Verdana"/>
              </a:defRPr>
            </a:lvl4pPr>
            <a:lvl5pPr marL="0" marR="0" lvl="4" indent="0" algn="l" rtl="0">
              <a:spcBef>
                <a:spcPts val="0"/>
              </a:spcBef>
              <a:buNone/>
              <a:defRPr sz="1050" b="0" i="0" u="none" strike="noStrike" cap="none">
                <a:solidFill>
                  <a:srgbClr val="FFFFFF"/>
                </a:solidFill>
                <a:latin typeface="Verdana"/>
                <a:ea typeface="Verdana"/>
                <a:cs typeface="Verdana"/>
                <a:sym typeface="Verdana"/>
              </a:defRPr>
            </a:lvl5pPr>
            <a:lvl6pPr marL="0" marR="0" lvl="5" indent="0" algn="l" rtl="0">
              <a:spcBef>
                <a:spcPts val="0"/>
              </a:spcBef>
              <a:buNone/>
              <a:defRPr sz="1050" b="0" i="0" u="none" strike="noStrike" cap="none">
                <a:solidFill>
                  <a:srgbClr val="FFFFFF"/>
                </a:solidFill>
                <a:latin typeface="Verdana"/>
                <a:ea typeface="Verdana"/>
                <a:cs typeface="Verdana"/>
                <a:sym typeface="Verdana"/>
              </a:defRPr>
            </a:lvl6pPr>
            <a:lvl7pPr marL="0" marR="0" lvl="6" indent="0" algn="l" rtl="0">
              <a:spcBef>
                <a:spcPts val="0"/>
              </a:spcBef>
              <a:buNone/>
              <a:defRPr sz="1050" b="0" i="0" u="none" strike="noStrike" cap="none">
                <a:solidFill>
                  <a:srgbClr val="FFFFFF"/>
                </a:solidFill>
                <a:latin typeface="Verdana"/>
                <a:ea typeface="Verdana"/>
                <a:cs typeface="Verdana"/>
                <a:sym typeface="Verdana"/>
              </a:defRPr>
            </a:lvl7pPr>
            <a:lvl8pPr marL="0" marR="0" lvl="7" indent="0" algn="l" rtl="0">
              <a:spcBef>
                <a:spcPts val="0"/>
              </a:spcBef>
              <a:buNone/>
              <a:defRPr sz="1050" b="0" i="0" u="none" strike="noStrike" cap="none">
                <a:solidFill>
                  <a:srgbClr val="FFFFFF"/>
                </a:solidFill>
                <a:latin typeface="Verdana"/>
                <a:ea typeface="Verdana"/>
                <a:cs typeface="Verdana"/>
                <a:sym typeface="Verdana"/>
              </a:defRPr>
            </a:lvl8pPr>
            <a:lvl9pPr marL="0" marR="0" lvl="8" indent="0" algn="l" rtl="0">
              <a:spcBef>
                <a:spcPts val="0"/>
              </a:spcBef>
              <a:buNone/>
              <a:defRPr sz="1050" b="0" i="0" u="none" strike="noStrike" cap="none">
                <a:solidFill>
                  <a:srgbClr val="FFFFFF"/>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fundforwomende.com/advocac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grantinterface.com/Home/Logon?urlkey=delc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Grants@defundforwomen.com"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a:t>GRANT REVIEWER WORKSHOP</a:t>
            </a:r>
            <a:endParaRPr/>
          </a:p>
          <a:p>
            <a:pPr marL="0" lvl="0" indent="0" algn="l" rtl="0">
              <a:lnSpc>
                <a:spcPct val="100000"/>
              </a:lnSpc>
              <a:spcBef>
                <a:spcPts val="1400"/>
              </a:spcBef>
              <a:spcAft>
                <a:spcPts val="0"/>
              </a:spcAft>
              <a:buSzPts val="2400"/>
              <a:buNone/>
            </a:pPr>
            <a:r>
              <a:rPr lang="en-US"/>
              <a:t>2024 GRANT CYCLE</a:t>
            </a:r>
            <a:endParaRPr/>
          </a:p>
        </p:txBody>
      </p:sp>
      <p:pic>
        <p:nvPicPr>
          <p:cNvPr id="173" name="Google Shape;173;p1"/>
          <p:cNvPicPr preferRelativeResize="0"/>
          <p:nvPr/>
        </p:nvPicPr>
        <p:blipFill rotWithShape="1">
          <a:blip r:embed="rId3">
            <a:alphaModFix/>
          </a:blip>
          <a:srcRect/>
          <a:stretch/>
        </p:blipFill>
        <p:spPr>
          <a:xfrm>
            <a:off x="1097280" y="2173034"/>
            <a:ext cx="9279918" cy="21520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0"/>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FINANCIALS</a:t>
            </a:r>
            <a:endParaRPr/>
          </a:p>
        </p:txBody>
      </p:sp>
      <p:sp>
        <p:nvSpPr>
          <p:cNvPr id="263" name="Google Shape;263;p10"/>
          <p:cNvSpPr txBox="1"/>
          <p:nvPr/>
        </p:nvSpPr>
        <p:spPr>
          <a:xfrm>
            <a:off x="1097278" y="1790891"/>
            <a:ext cx="9979217" cy="4645291"/>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0000"/>
              </a:lnSpc>
              <a:spcBef>
                <a:spcPts val="0"/>
              </a:spcBef>
              <a:spcAft>
                <a:spcPts val="0"/>
              </a:spcAft>
              <a:buClr>
                <a:srgbClr val="E3167D"/>
              </a:buClr>
              <a:buSzPts val="1900"/>
              <a:buFont typeface="Arial"/>
              <a:buChar char="•"/>
            </a:pPr>
            <a:r>
              <a:rPr lang="en-US" sz="1900" b="0" i="0" u="none" strike="noStrike" cap="none">
                <a:solidFill>
                  <a:schemeClr val="dk1"/>
                </a:solidFill>
                <a:latin typeface="Verdana"/>
                <a:ea typeface="Verdana"/>
                <a:cs typeface="Verdana"/>
                <a:sym typeface="Verdana"/>
              </a:rPr>
              <a:t>FINANCIAL STATEMENT</a:t>
            </a:r>
            <a:endParaRPr/>
          </a:p>
          <a:p>
            <a:pPr marL="800100" marR="0" lvl="1" indent="-342900" algn="l" rtl="0">
              <a:lnSpc>
                <a:spcPct val="110000"/>
              </a:lnSpc>
              <a:spcBef>
                <a:spcPts val="400"/>
              </a:spcBef>
              <a:spcAft>
                <a:spcPts val="0"/>
              </a:spcAft>
              <a:buClr>
                <a:srgbClr val="3F3F3F"/>
              </a:buClr>
              <a:buSzPts val="2000"/>
              <a:buFont typeface="Arial"/>
              <a:buChar char="•"/>
            </a:pPr>
            <a:r>
              <a:rPr lang="en-US" sz="2000" b="0" i="0" u="none" strike="noStrike" cap="none">
                <a:solidFill>
                  <a:srgbClr val="3F3F3F"/>
                </a:solidFill>
                <a:latin typeface="Verdana"/>
                <a:ea typeface="Verdana"/>
                <a:cs typeface="Verdana"/>
                <a:sym typeface="Verdana"/>
              </a:rPr>
              <a:t>Statement of Revenue page of your 990 part VIII for 2021/22</a:t>
            </a:r>
            <a:endParaRPr/>
          </a:p>
          <a:p>
            <a:pPr marL="800100" marR="0" lvl="1" indent="-342900" algn="l" rtl="0">
              <a:lnSpc>
                <a:spcPct val="110000"/>
              </a:lnSpc>
              <a:spcBef>
                <a:spcPts val="600"/>
              </a:spcBef>
              <a:spcAft>
                <a:spcPts val="0"/>
              </a:spcAft>
              <a:buClr>
                <a:srgbClr val="3F3F3F"/>
              </a:buClr>
              <a:buSzPts val="2000"/>
              <a:buFont typeface="Arial"/>
              <a:buChar char="•"/>
            </a:pPr>
            <a:r>
              <a:rPr lang="en-US" sz="2000" b="0" i="0" u="none" strike="noStrike" cap="none">
                <a:solidFill>
                  <a:srgbClr val="3F3F3F"/>
                </a:solidFill>
                <a:latin typeface="Verdana"/>
                <a:ea typeface="Verdana"/>
                <a:cs typeface="Verdana"/>
                <a:sym typeface="Verdana"/>
              </a:rPr>
              <a:t>Accounting records showing the board approved budget and actuals</a:t>
            </a:r>
            <a:endParaRPr sz="1200" b="0" i="0" u="none" strike="noStrike" cap="none">
              <a:solidFill>
                <a:srgbClr val="3F3F3F"/>
              </a:solidFill>
              <a:latin typeface="Verdana"/>
              <a:ea typeface="Verdana"/>
              <a:cs typeface="Verdana"/>
              <a:sym typeface="Verdana"/>
            </a:endParaRPr>
          </a:p>
          <a:p>
            <a:pPr marL="342900" marR="0" lvl="0" indent="-342900" algn="l" rtl="0">
              <a:lnSpc>
                <a:spcPct val="110000"/>
              </a:lnSpc>
              <a:spcBef>
                <a:spcPts val="1600"/>
              </a:spcBef>
              <a:spcAft>
                <a:spcPts val="0"/>
              </a:spcAft>
              <a:buClr>
                <a:srgbClr val="E3167D"/>
              </a:buClr>
              <a:buSzPts val="1900"/>
              <a:buFont typeface="Arial"/>
              <a:buChar char="•"/>
            </a:pPr>
            <a:r>
              <a:rPr lang="en-US" sz="1900" b="0" i="0" u="none" strike="noStrike" cap="none">
                <a:solidFill>
                  <a:schemeClr val="dk1"/>
                </a:solidFill>
                <a:latin typeface="Verdana"/>
                <a:ea typeface="Verdana"/>
                <a:cs typeface="Verdana"/>
                <a:sym typeface="Verdana"/>
              </a:rPr>
              <a:t>CURRENT OPERATING BUDGET</a:t>
            </a:r>
            <a:endParaRPr sz="1200" b="0" i="0" u="none" strike="noStrike" cap="none">
              <a:solidFill>
                <a:schemeClr val="dk1"/>
              </a:solidFill>
              <a:latin typeface="Verdana"/>
              <a:ea typeface="Verdana"/>
              <a:cs typeface="Verdana"/>
              <a:sym typeface="Verdana"/>
            </a:endParaRPr>
          </a:p>
          <a:p>
            <a:pPr marL="342900" marR="0" lvl="0" indent="-342900" algn="l" rtl="0">
              <a:lnSpc>
                <a:spcPct val="110000"/>
              </a:lnSpc>
              <a:spcBef>
                <a:spcPts val="1400"/>
              </a:spcBef>
              <a:spcAft>
                <a:spcPts val="0"/>
              </a:spcAft>
              <a:buClr>
                <a:srgbClr val="E3167D"/>
              </a:buClr>
              <a:buSzPts val="1900"/>
              <a:buFont typeface="Arial"/>
              <a:buChar char="•"/>
            </a:pPr>
            <a:r>
              <a:rPr lang="en-US" sz="1900" b="0" i="0" u="none" strike="noStrike" cap="none">
                <a:solidFill>
                  <a:schemeClr val="dk1"/>
                </a:solidFill>
                <a:latin typeface="Verdana"/>
                <a:ea typeface="Verdana"/>
                <a:cs typeface="Verdana"/>
                <a:sym typeface="Verdana"/>
              </a:rPr>
              <a:t>PROJECT BUDGET</a:t>
            </a:r>
            <a:endParaRPr/>
          </a:p>
          <a:p>
            <a:pPr marL="800100" marR="0" lvl="1" indent="-342900" algn="l" rtl="0">
              <a:lnSpc>
                <a:spcPct val="110000"/>
              </a:lnSpc>
              <a:spcBef>
                <a:spcPts val="400"/>
              </a:spcBef>
              <a:spcAft>
                <a:spcPts val="0"/>
              </a:spcAft>
              <a:buClr>
                <a:srgbClr val="3F3F3F"/>
              </a:buClr>
              <a:buSzPts val="2000"/>
              <a:buFont typeface="Arial"/>
              <a:buChar char="•"/>
            </a:pPr>
            <a:r>
              <a:rPr lang="en-US" sz="2000" b="0" i="0" u="none" strike="noStrike" cap="none">
                <a:solidFill>
                  <a:srgbClr val="3F3F3F"/>
                </a:solidFill>
                <a:latin typeface="Verdana"/>
                <a:ea typeface="Verdana"/>
                <a:cs typeface="Verdana"/>
                <a:sym typeface="Verdana"/>
              </a:rPr>
              <a:t>Clearly and specifically itemize the costs that will be covered by a Fund for Women Grant – </a:t>
            </a:r>
            <a:endParaRPr/>
          </a:p>
          <a:p>
            <a:pPr marL="1257300" marR="0" lvl="2" indent="-228600" algn="l" rtl="0">
              <a:lnSpc>
                <a:spcPct val="110000"/>
              </a:lnSpc>
              <a:spcBef>
                <a:spcPts val="600"/>
              </a:spcBef>
              <a:spcAft>
                <a:spcPts val="0"/>
              </a:spcAft>
              <a:buClr>
                <a:srgbClr val="3F3F3F"/>
              </a:buClr>
              <a:buSzPts val="1800"/>
              <a:buFont typeface="Arial"/>
              <a:buNone/>
            </a:pPr>
            <a:endParaRPr sz="1800" b="0" i="0" u="none" strike="noStrike" cap="none">
              <a:solidFill>
                <a:srgbClr val="3F3F3F"/>
              </a:solidFill>
              <a:latin typeface="Verdana"/>
              <a:ea typeface="Verdana"/>
              <a:cs typeface="Verdana"/>
              <a:sym typeface="Verdana"/>
            </a:endParaRPr>
          </a:p>
          <a:p>
            <a:pPr marL="457200" marR="0" lvl="1" indent="0" algn="l" rtl="0">
              <a:lnSpc>
                <a:spcPct val="110000"/>
              </a:lnSpc>
              <a:spcBef>
                <a:spcPts val="600"/>
              </a:spcBef>
              <a:spcAft>
                <a:spcPts val="0"/>
              </a:spcAft>
              <a:buClr>
                <a:srgbClr val="3F3F3F"/>
              </a:buClr>
              <a:buSzPts val="1200"/>
              <a:buFont typeface="Calibri"/>
              <a:buNone/>
            </a:pPr>
            <a:endParaRPr sz="1200" b="0" i="0" u="none" strike="noStrike" cap="none">
              <a:solidFill>
                <a:srgbClr val="3F3F3F"/>
              </a:solidFill>
              <a:latin typeface="Verdana"/>
              <a:ea typeface="Verdana"/>
              <a:cs typeface="Verdana"/>
              <a:sym typeface="Verdana"/>
            </a:endParaRPr>
          </a:p>
        </p:txBody>
      </p:sp>
      <p:pic>
        <p:nvPicPr>
          <p:cNvPr id="264" name="Google Shape;264;p10"/>
          <p:cNvPicPr preferRelativeResize="0"/>
          <p:nvPr/>
        </p:nvPicPr>
        <p:blipFill rotWithShape="1">
          <a:blip r:embed="rId3">
            <a:alphaModFix/>
          </a:blip>
          <a:srcRect/>
          <a:stretch/>
        </p:blipFill>
        <p:spPr>
          <a:xfrm>
            <a:off x="1863089" y="4940521"/>
            <a:ext cx="8222391" cy="14956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a:spLocks noGrp="1"/>
          </p:cNvSpPr>
          <p:nvPr>
            <p:ph type="pic" idx="2"/>
          </p:nvPr>
        </p:nvSpPr>
        <p:spPr>
          <a:xfrm>
            <a:off x="10124387" y="0"/>
            <a:ext cx="2067613" cy="6858001"/>
          </a:xfrm>
          <a:prstGeom prst="rect">
            <a:avLst/>
          </a:prstGeom>
          <a:gradFill>
            <a:gsLst>
              <a:gs pos="0">
                <a:srgbClr val="FFF6F5"/>
              </a:gs>
              <a:gs pos="74000">
                <a:srgbClr val="FFB8AE"/>
              </a:gs>
              <a:gs pos="83000">
                <a:srgbClr val="FFB8AE"/>
              </a:gs>
              <a:gs pos="100000">
                <a:srgbClr val="FECFC9"/>
              </a:gs>
            </a:gsLst>
            <a:lin ang="5400000" scaled="0"/>
          </a:gradFill>
          <a:ln>
            <a:noFill/>
          </a:ln>
        </p:spPr>
      </p:sp>
      <p:sp>
        <p:nvSpPr>
          <p:cNvPr id="271" name="Google Shape;271;p11"/>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ADDITIONAL QUESTIONS/PROCESS:</a:t>
            </a:r>
            <a:endParaRPr/>
          </a:p>
        </p:txBody>
      </p:sp>
      <p:sp>
        <p:nvSpPr>
          <p:cNvPr id="272" name="Google Shape;272;p11"/>
          <p:cNvSpPr txBox="1">
            <a:spLocks noGrp="1"/>
          </p:cNvSpPr>
          <p:nvPr>
            <p:ph type="body" idx="1"/>
          </p:nvPr>
        </p:nvSpPr>
        <p:spPr>
          <a:xfrm>
            <a:off x="1097278" y="1790891"/>
            <a:ext cx="8286752" cy="4705467"/>
          </a:xfrm>
          <a:prstGeom prst="rect">
            <a:avLst/>
          </a:prstGeom>
          <a:noFill/>
          <a:ln>
            <a:noFill/>
          </a:ln>
        </p:spPr>
        <p:txBody>
          <a:bodyPr spcFirstLastPara="1" wrap="square" lIns="0" tIns="45700" rIns="0" bIns="45700" anchor="t" anchorCtr="0">
            <a:normAutofit/>
          </a:bodyPr>
          <a:lstStyle/>
          <a:p>
            <a:pPr marL="342900" lvl="0" indent="-342900" algn="l" rtl="0">
              <a:lnSpc>
                <a:spcPct val="110000"/>
              </a:lnSpc>
              <a:spcBef>
                <a:spcPts val="0"/>
              </a:spcBef>
              <a:spcAft>
                <a:spcPts val="0"/>
              </a:spcAft>
              <a:buClr>
                <a:srgbClr val="E3167D"/>
              </a:buClr>
              <a:buSzPts val="1900"/>
              <a:buFont typeface="Arial"/>
              <a:buChar char="•"/>
            </a:pPr>
            <a:r>
              <a:rPr lang="en-US" sz="1900" cap="none">
                <a:solidFill>
                  <a:schemeClr val="dk1"/>
                </a:solidFill>
              </a:rPr>
              <a:t>ATTACHMENTS</a:t>
            </a:r>
            <a:endParaRPr/>
          </a:p>
          <a:p>
            <a:pPr marL="635508" lvl="1" indent="-342900" algn="l" rtl="0">
              <a:lnSpc>
                <a:spcPct val="110000"/>
              </a:lnSpc>
              <a:spcBef>
                <a:spcPts val="400"/>
              </a:spcBef>
              <a:spcAft>
                <a:spcPts val="0"/>
              </a:spcAft>
              <a:buClr>
                <a:srgbClr val="E3167D"/>
              </a:buClr>
              <a:buSzPts val="1800"/>
              <a:buFont typeface="Arial"/>
              <a:buChar char="•"/>
            </a:pPr>
            <a:r>
              <a:rPr lang="en-US" sz="1800"/>
              <a:t>We have added a chance to attach a short video link talking about the importance of their program and why we should fund it. This is optional</a:t>
            </a:r>
            <a:endParaRPr/>
          </a:p>
          <a:p>
            <a:pPr marL="635508" lvl="1" indent="-342900" algn="l" rtl="0">
              <a:lnSpc>
                <a:spcPct val="110000"/>
              </a:lnSpc>
              <a:spcBef>
                <a:spcPts val="600"/>
              </a:spcBef>
              <a:spcAft>
                <a:spcPts val="0"/>
              </a:spcAft>
              <a:buClr>
                <a:srgbClr val="E3167D"/>
              </a:buClr>
              <a:buSzPts val="1800"/>
              <a:buFont typeface="Arial"/>
              <a:buChar char="•"/>
            </a:pPr>
            <a:r>
              <a:rPr lang="en-US" sz="1800"/>
              <a:t>Optional upload of any additional items, pictures, PowerPoint, ect.</a:t>
            </a:r>
            <a:endParaRPr/>
          </a:p>
          <a:p>
            <a:pPr marL="384048" lvl="1" indent="-51434" algn="l" rtl="0">
              <a:lnSpc>
                <a:spcPct val="100000"/>
              </a:lnSpc>
              <a:spcBef>
                <a:spcPts val="600"/>
              </a:spcBef>
              <a:spcAft>
                <a:spcPts val="0"/>
              </a:spcAft>
              <a:buClr>
                <a:schemeClr val="accent5"/>
              </a:buClr>
              <a:buSzPts val="2070"/>
              <a:buFont typeface="Arial"/>
              <a:buNone/>
            </a:pPr>
            <a:endParaRPr sz="1800"/>
          </a:p>
          <a:p>
            <a:pPr marL="0" lvl="0" indent="0" algn="l" rtl="0">
              <a:lnSpc>
                <a:spcPct val="100000"/>
              </a:lnSpc>
              <a:spcBef>
                <a:spcPts val="1600"/>
              </a:spcBef>
              <a:spcAft>
                <a:spcPts val="0"/>
              </a:spcAft>
              <a:buClr>
                <a:schemeClr val="accent5"/>
              </a:buClr>
              <a:buSzPts val="1840"/>
              <a:buNone/>
            </a:pPr>
            <a:endParaRPr/>
          </a:p>
          <a:p>
            <a:pPr marL="0" lvl="0" indent="0" algn="l" rtl="0">
              <a:lnSpc>
                <a:spcPct val="100000"/>
              </a:lnSpc>
              <a:spcBef>
                <a:spcPts val="1400"/>
              </a:spcBef>
              <a:spcAft>
                <a:spcPts val="0"/>
              </a:spcAft>
              <a:buClr>
                <a:schemeClr val="accent5"/>
              </a:buClr>
              <a:buSzPts val="2070"/>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2"/>
          <p:cNvPicPr preferRelativeResize="0"/>
          <p:nvPr/>
        </p:nvPicPr>
        <p:blipFill rotWithShape="1">
          <a:blip r:embed="rId3">
            <a:alphaModFix/>
          </a:blip>
          <a:srcRect/>
          <a:stretch/>
        </p:blipFill>
        <p:spPr>
          <a:xfrm>
            <a:off x="5193977" y="1401563"/>
            <a:ext cx="5025102" cy="5034620"/>
          </a:xfrm>
          <a:prstGeom prst="rect">
            <a:avLst/>
          </a:prstGeom>
          <a:noFill/>
          <a:ln>
            <a:noFill/>
          </a:ln>
        </p:spPr>
      </p:pic>
      <p:sp>
        <p:nvSpPr>
          <p:cNvPr id="279" name="Google Shape;279;p12"/>
          <p:cNvSpPr>
            <a:spLocks noGrp="1"/>
          </p:cNvSpPr>
          <p:nvPr>
            <p:ph type="pic" idx="2"/>
          </p:nvPr>
        </p:nvSpPr>
        <p:spPr>
          <a:xfrm>
            <a:off x="10124387" y="0"/>
            <a:ext cx="2067613" cy="6858001"/>
          </a:xfrm>
          <a:prstGeom prst="rect">
            <a:avLst/>
          </a:prstGeom>
          <a:gradFill>
            <a:gsLst>
              <a:gs pos="0">
                <a:srgbClr val="FFF6F5"/>
              </a:gs>
              <a:gs pos="74000">
                <a:srgbClr val="FFB8AE"/>
              </a:gs>
              <a:gs pos="83000">
                <a:srgbClr val="FFB8AE"/>
              </a:gs>
              <a:gs pos="100000">
                <a:srgbClr val="FECFC9"/>
              </a:gs>
            </a:gsLst>
            <a:lin ang="5400000" scaled="0"/>
          </a:gradFill>
          <a:ln>
            <a:noFill/>
          </a:ln>
        </p:spPr>
      </p:sp>
      <p:sp>
        <p:nvSpPr>
          <p:cNvPr id="280" name="Google Shape;280;p12"/>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ADVOCACY CONNECTION:</a:t>
            </a:r>
            <a:endParaRPr/>
          </a:p>
        </p:txBody>
      </p:sp>
      <p:sp>
        <p:nvSpPr>
          <p:cNvPr id="281" name="Google Shape;281;p12"/>
          <p:cNvSpPr txBox="1">
            <a:spLocks noGrp="1"/>
          </p:cNvSpPr>
          <p:nvPr>
            <p:ph type="body" idx="1"/>
          </p:nvPr>
        </p:nvSpPr>
        <p:spPr>
          <a:xfrm>
            <a:off x="1097278" y="1790891"/>
            <a:ext cx="4091940" cy="4705467"/>
          </a:xfrm>
          <a:prstGeom prst="rect">
            <a:avLst/>
          </a:prstGeom>
          <a:noFill/>
          <a:ln>
            <a:noFill/>
          </a:ln>
        </p:spPr>
        <p:txBody>
          <a:bodyPr spcFirstLastPara="1" wrap="square" lIns="0" tIns="45700" rIns="0" bIns="45700" anchor="t" anchorCtr="0">
            <a:normAutofit/>
          </a:bodyPr>
          <a:lstStyle/>
          <a:p>
            <a:pPr marL="91440" lvl="0" indent="-131445" algn="l" rtl="0">
              <a:lnSpc>
                <a:spcPct val="100000"/>
              </a:lnSpc>
              <a:spcBef>
                <a:spcPts val="0"/>
              </a:spcBef>
              <a:spcAft>
                <a:spcPts val="0"/>
              </a:spcAft>
              <a:buClr>
                <a:schemeClr val="accent5"/>
              </a:buClr>
              <a:buSzPts val="2070"/>
              <a:buFont typeface="Verdana"/>
              <a:buChar char="•"/>
            </a:pPr>
            <a:r>
              <a:rPr lang="en-US" sz="1800"/>
              <a:t> FFW Advocacy Alignment:      this will not impact scoring; we are using this to keep our advocacy group connected with the grant requests we are seeing </a:t>
            </a:r>
            <a:endParaRPr/>
          </a:p>
          <a:p>
            <a:pPr marL="0" lvl="0" indent="0" algn="l" rtl="0">
              <a:lnSpc>
                <a:spcPct val="100000"/>
              </a:lnSpc>
              <a:spcBef>
                <a:spcPts val="1400"/>
              </a:spcBef>
              <a:spcAft>
                <a:spcPts val="0"/>
              </a:spcAft>
              <a:buClr>
                <a:schemeClr val="accent5"/>
              </a:buClr>
              <a:buSzPts val="1840"/>
              <a:buNone/>
            </a:pPr>
            <a:endParaRPr/>
          </a:p>
          <a:p>
            <a:pPr marL="0" lvl="0" indent="0" algn="ctr" rtl="0">
              <a:lnSpc>
                <a:spcPct val="100000"/>
              </a:lnSpc>
              <a:spcBef>
                <a:spcPts val="1400"/>
              </a:spcBef>
              <a:spcAft>
                <a:spcPts val="0"/>
              </a:spcAft>
              <a:buClr>
                <a:schemeClr val="accent5"/>
              </a:buClr>
              <a:buSzPts val="2070"/>
              <a:buNone/>
            </a:pPr>
            <a:r>
              <a:rPr lang="en-US" sz="1800" u="sng">
                <a:solidFill>
                  <a:schemeClr val="hlink"/>
                </a:solidFill>
                <a:hlinkClick r:id="rId4"/>
              </a:rPr>
              <a:t>FFW Advocacy Focus Areas</a:t>
            </a:r>
            <a:endParaRPr sz="1600"/>
          </a:p>
          <a:p>
            <a:pPr marL="0" lvl="0" indent="0" algn="l" rtl="0">
              <a:lnSpc>
                <a:spcPct val="100000"/>
              </a:lnSpc>
              <a:spcBef>
                <a:spcPts val="1400"/>
              </a:spcBef>
              <a:spcAft>
                <a:spcPts val="0"/>
              </a:spcAft>
              <a:buClr>
                <a:schemeClr val="accent5"/>
              </a:buClr>
              <a:buSzPts val="2070"/>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3"/>
          <p:cNvSpPr>
            <a:spLocks noGrp="1"/>
          </p:cNvSpPr>
          <p:nvPr>
            <p:ph type="pic" idx="2"/>
          </p:nvPr>
        </p:nvSpPr>
        <p:spPr>
          <a:xfrm>
            <a:off x="10124387" y="0"/>
            <a:ext cx="2067613" cy="6858001"/>
          </a:xfrm>
          <a:prstGeom prst="rect">
            <a:avLst/>
          </a:prstGeom>
          <a:gradFill>
            <a:gsLst>
              <a:gs pos="0">
                <a:srgbClr val="FFF6F5"/>
              </a:gs>
              <a:gs pos="74000">
                <a:srgbClr val="FFB8AE"/>
              </a:gs>
              <a:gs pos="83000">
                <a:srgbClr val="FFB8AE"/>
              </a:gs>
              <a:gs pos="100000">
                <a:srgbClr val="FECFC9"/>
              </a:gs>
            </a:gsLst>
            <a:lin ang="5400000" scaled="0"/>
          </a:gradFill>
          <a:ln>
            <a:noFill/>
          </a:ln>
        </p:spPr>
      </p:sp>
      <p:sp>
        <p:nvSpPr>
          <p:cNvPr id="288" name="Google Shape;288;p13"/>
          <p:cNvSpPr txBox="1">
            <a:spLocks noGrp="1"/>
          </p:cNvSpPr>
          <p:nvPr>
            <p:ph type="title"/>
          </p:nvPr>
        </p:nvSpPr>
        <p:spPr>
          <a:xfrm>
            <a:off x="1097280" y="421817"/>
            <a:ext cx="106299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DIVERSITY, EQUITY AND INCLUSION:</a:t>
            </a:r>
            <a:endParaRPr/>
          </a:p>
        </p:txBody>
      </p:sp>
      <p:sp>
        <p:nvSpPr>
          <p:cNvPr id="289" name="Google Shape;289;p13"/>
          <p:cNvSpPr txBox="1">
            <a:spLocks noGrp="1"/>
          </p:cNvSpPr>
          <p:nvPr>
            <p:ph type="body" idx="1"/>
          </p:nvPr>
        </p:nvSpPr>
        <p:spPr>
          <a:xfrm>
            <a:off x="1097278" y="1790891"/>
            <a:ext cx="8412482" cy="4705467"/>
          </a:xfrm>
          <a:prstGeom prst="rect">
            <a:avLst/>
          </a:prstGeom>
          <a:noFill/>
          <a:ln>
            <a:noFill/>
          </a:ln>
        </p:spPr>
        <p:txBody>
          <a:bodyPr spcFirstLastPara="1" wrap="square" lIns="0" tIns="45700" rIns="0" bIns="45700" anchor="t" anchorCtr="0">
            <a:normAutofit/>
          </a:bodyPr>
          <a:lstStyle/>
          <a:p>
            <a:pPr marL="91440" lvl="0" indent="-131445" algn="l" rtl="0">
              <a:lnSpc>
                <a:spcPct val="100000"/>
              </a:lnSpc>
              <a:spcBef>
                <a:spcPts val="0"/>
              </a:spcBef>
              <a:spcAft>
                <a:spcPts val="0"/>
              </a:spcAft>
              <a:buClr>
                <a:schemeClr val="accent5"/>
              </a:buClr>
              <a:buSzPts val="2070"/>
              <a:buFont typeface="Verdana"/>
              <a:buChar char="•"/>
            </a:pPr>
            <a:r>
              <a:rPr lang="en-US" sz="1800"/>
              <a:t>We have removed our attachment for demographic information about your program recipients </a:t>
            </a:r>
            <a:endParaRPr/>
          </a:p>
          <a:p>
            <a:pPr marL="91440" lvl="0" indent="-131445" algn="l" rtl="0">
              <a:lnSpc>
                <a:spcPct val="100000"/>
              </a:lnSpc>
              <a:spcBef>
                <a:spcPts val="1400"/>
              </a:spcBef>
              <a:spcAft>
                <a:spcPts val="0"/>
              </a:spcAft>
              <a:buClr>
                <a:schemeClr val="accent5"/>
              </a:buClr>
              <a:buSzPts val="2070"/>
              <a:buFont typeface="Verdana"/>
              <a:buChar char="•"/>
            </a:pPr>
            <a:r>
              <a:rPr lang="en-US" sz="1800"/>
              <a:t>We have added an entire section towards the end of the application, asking for questions about your organization, and your efforts around DEI</a:t>
            </a:r>
            <a:endParaRPr/>
          </a:p>
          <a:p>
            <a:pPr marL="91440" lvl="0" indent="-131445" algn="l" rtl="0">
              <a:lnSpc>
                <a:spcPct val="100000"/>
              </a:lnSpc>
              <a:spcBef>
                <a:spcPts val="1400"/>
              </a:spcBef>
              <a:spcAft>
                <a:spcPts val="0"/>
              </a:spcAft>
              <a:buClr>
                <a:schemeClr val="accent5"/>
              </a:buClr>
              <a:buSzPts val="2070"/>
              <a:buFont typeface="Verdana"/>
              <a:buChar char="•"/>
            </a:pPr>
            <a:r>
              <a:rPr lang="en-US" sz="1800"/>
              <a:t>This information will not impact your chances for an award, the reviewers will not see this information.</a:t>
            </a:r>
            <a:endParaRPr/>
          </a:p>
          <a:p>
            <a:pPr marL="91440" lvl="0" indent="-131445" algn="l" rtl="0">
              <a:lnSpc>
                <a:spcPct val="100000"/>
              </a:lnSpc>
              <a:spcBef>
                <a:spcPts val="1400"/>
              </a:spcBef>
              <a:spcAft>
                <a:spcPts val="0"/>
              </a:spcAft>
              <a:buClr>
                <a:schemeClr val="accent5"/>
              </a:buClr>
              <a:buSzPts val="2070"/>
              <a:buFont typeface="Verdana"/>
              <a:buChar char="•"/>
            </a:pPr>
            <a:r>
              <a:rPr lang="en-US" sz="1800"/>
              <a:t>We are hoping that by asking this information, it will prompt your organization to begin these conversations and tracking if you have not already done so.</a:t>
            </a:r>
            <a:endParaRPr/>
          </a:p>
          <a:p>
            <a:pPr marL="91440" lvl="0" indent="0" algn="l" rtl="0">
              <a:lnSpc>
                <a:spcPct val="100000"/>
              </a:lnSpc>
              <a:spcBef>
                <a:spcPts val="1400"/>
              </a:spcBef>
              <a:spcAft>
                <a:spcPts val="0"/>
              </a:spcAft>
              <a:buClr>
                <a:schemeClr val="accent5"/>
              </a:buClr>
              <a:buSzPts val="1840"/>
              <a:buFont typeface="Verdana"/>
              <a:buNone/>
            </a:pPr>
            <a:endParaRPr/>
          </a:p>
          <a:p>
            <a:pPr marL="0" lvl="0" indent="0" algn="l" rtl="0">
              <a:lnSpc>
                <a:spcPct val="100000"/>
              </a:lnSpc>
              <a:spcBef>
                <a:spcPts val="1400"/>
              </a:spcBef>
              <a:spcAft>
                <a:spcPts val="0"/>
              </a:spcAft>
              <a:buClr>
                <a:schemeClr val="accent5"/>
              </a:buClr>
              <a:buSzPts val="2070"/>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4"/>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TIPS/FOCUS</a:t>
            </a:r>
            <a:endParaRPr/>
          </a:p>
        </p:txBody>
      </p:sp>
      <p:sp>
        <p:nvSpPr>
          <p:cNvPr id="296" name="Google Shape;296;p14"/>
          <p:cNvSpPr txBox="1">
            <a:spLocks noGrp="1"/>
          </p:cNvSpPr>
          <p:nvPr>
            <p:ph type="body" idx="1"/>
          </p:nvPr>
        </p:nvSpPr>
        <p:spPr>
          <a:xfrm>
            <a:off x="1097277" y="2464133"/>
            <a:ext cx="8763159" cy="4032225"/>
          </a:xfrm>
          <a:prstGeom prst="rect">
            <a:avLst/>
          </a:prstGeom>
          <a:noFill/>
          <a:ln>
            <a:noFill/>
          </a:ln>
        </p:spPr>
        <p:txBody>
          <a:bodyPr spcFirstLastPara="1" wrap="square" lIns="0" tIns="45700" rIns="0" bIns="45700" anchor="t" anchorCtr="0">
            <a:normAutofit/>
          </a:bodyPr>
          <a:lstStyle/>
          <a:p>
            <a:pPr marL="91440" lvl="0" indent="-114300" algn="l" rtl="0">
              <a:lnSpc>
                <a:spcPct val="100000"/>
              </a:lnSpc>
              <a:spcBef>
                <a:spcPts val="0"/>
              </a:spcBef>
              <a:spcAft>
                <a:spcPts val="0"/>
              </a:spcAft>
              <a:buSzPts val="1800"/>
              <a:buFont typeface="Verdana"/>
              <a:buChar char="•"/>
            </a:pPr>
            <a:r>
              <a:rPr lang="en-US" sz="1800"/>
              <a:t>  The maximum is $15,000</a:t>
            </a:r>
            <a:endParaRPr/>
          </a:p>
          <a:p>
            <a:pPr marL="91440" lvl="0" indent="-114300" algn="l" rtl="0">
              <a:lnSpc>
                <a:spcPct val="100000"/>
              </a:lnSpc>
              <a:spcBef>
                <a:spcPts val="1400"/>
              </a:spcBef>
              <a:spcAft>
                <a:spcPts val="0"/>
              </a:spcAft>
              <a:buSzPts val="1800"/>
              <a:buFont typeface="Verdana"/>
              <a:buChar char="•"/>
            </a:pPr>
            <a:r>
              <a:rPr lang="en-US" sz="1800"/>
              <a:t>  Overall value</a:t>
            </a:r>
            <a:endParaRPr/>
          </a:p>
          <a:p>
            <a:pPr marL="91440" lvl="0" indent="-114300" algn="l" rtl="0">
              <a:lnSpc>
                <a:spcPct val="100000"/>
              </a:lnSpc>
              <a:spcBef>
                <a:spcPts val="1400"/>
              </a:spcBef>
              <a:spcAft>
                <a:spcPts val="0"/>
              </a:spcAft>
              <a:buSzPts val="1800"/>
              <a:buFont typeface="Verdana"/>
              <a:buChar char="•"/>
            </a:pPr>
            <a:r>
              <a:rPr lang="en-US" sz="1800"/>
              <a:t>  Proposal is clear, organized and complete</a:t>
            </a:r>
            <a:endParaRPr/>
          </a:p>
          <a:p>
            <a:pPr marL="91440" lvl="0" indent="-114300" algn="l" rtl="0">
              <a:lnSpc>
                <a:spcPct val="100000"/>
              </a:lnSpc>
              <a:spcBef>
                <a:spcPts val="1400"/>
              </a:spcBef>
              <a:spcAft>
                <a:spcPts val="0"/>
              </a:spcAft>
              <a:buSzPts val="1800"/>
              <a:buFont typeface="Verdana"/>
              <a:buChar char="•"/>
            </a:pPr>
            <a:r>
              <a:rPr lang="en-US" sz="1800"/>
              <a:t>  Plan for recruiting participants in the project</a:t>
            </a:r>
            <a:endParaRPr/>
          </a:p>
          <a:p>
            <a:pPr marL="91440" lvl="0" indent="-114300" algn="l" rtl="0">
              <a:lnSpc>
                <a:spcPct val="100000"/>
              </a:lnSpc>
              <a:spcBef>
                <a:spcPts val="1400"/>
              </a:spcBef>
              <a:spcAft>
                <a:spcPts val="0"/>
              </a:spcAft>
              <a:buSzPts val="1800"/>
              <a:buFont typeface="Verdana"/>
              <a:buChar char="•"/>
            </a:pPr>
            <a:r>
              <a:rPr lang="en-US" sz="1800"/>
              <a:t>  Collaboration/Leveraging (with other entities)</a:t>
            </a:r>
            <a:endParaRPr/>
          </a:p>
          <a:p>
            <a:pPr marL="91440" lvl="0" indent="-114300" algn="l" rtl="0">
              <a:lnSpc>
                <a:spcPct val="100000"/>
              </a:lnSpc>
              <a:spcBef>
                <a:spcPts val="1400"/>
              </a:spcBef>
              <a:spcAft>
                <a:spcPts val="0"/>
              </a:spcAft>
              <a:buSzPts val="1800"/>
              <a:buFont typeface="Verdana"/>
              <a:buChar char="•"/>
            </a:pPr>
            <a:r>
              <a:rPr lang="en-US" sz="1800"/>
              <a:t>  Innovation/Creativity/Uniqueness</a:t>
            </a:r>
            <a:endParaRPr/>
          </a:p>
          <a:p>
            <a:pPr marL="91440" lvl="0" indent="-114300" algn="l" rtl="0">
              <a:lnSpc>
                <a:spcPct val="100000"/>
              </a:lnSpc>
              <a:spcBef>
                <a:spcPts val="1400"/>
              </a:spcBef>
              <a:spcAft>
                <a:spcPts val="0"/>
              </a:spcAft>
              <a:buSzPts val="1800"/>
              <a:buFont typeface="Verdana"/>
              <a:buChar char="•"/>
            </a:pPr>
            <a:r>
              <a:rPr lang="en-US" sz="1800"/>
              <a:t>  Number of people impacted</a:t>
            </a:r>
            <a:endParaRPr/>
          </a:p>
          <a:p>
            <a:pPr marL="91440" lvl="0" indent="-114300" algn="l" rtl="0">
              <a:lnSpc>
                <a:spcPct val="100000"/>
              </a:lnSpc>
              <a:spcBef>
                <a:spcPts val="1400"/>
              </a:spcBef>
              <a:spcAft>
                <a:spcPts val="0"/>
              </a:spcAft>
              <a:buSzPts val="1800"/>
              <a:buFont typeface="Verdana"/>
              <a:buChar char="•"/>
            </a:pPr>
            <a:r>
              <a:rPr lang="en-US" sz="1800"/>
              <a:t>  County/Counties served</a:t>
            </a:r>
            <a:endParaRPr/>
          </a:p>
        </p:txBody>
      </p:sp>
      <p:sp>
        <p:nvSpPr>
          <p:cNvPr id="297" name="Google Shape;297;p14"/>
          <p:cNvSpPr txBox="1"/>
          <p:nvPr/>
        </p:nvSpPr>
        <p:spPr>
          <a:xfrm>
            <a:off x="850435" y="1954587"/>
            <a:ext cx="9497332" cy="736282"/>
          </a:xfrm>
          <a:prstGeom prst="rect">
            <a:avLst/>
          </a:prstGeom>
          <a:noFill/>
          <a:ln>
            <a:noFill/>
          </a:ln>
        </p:spPr>
        <p:txBody>
          <a:bodyPr spcFirstLastPara="1" wrap="square" lIns="91425" tIns="45700" rIns="91425" bIns="45700" anchor="t" anchorCtr="0">
            <a:noAutofit/>
          </a:bodyPr>
          <a:lstStyle/>
          <a:p>
            <a:pPr marL="91440" marR="0" lvl="0" indent="-127000" algn="l" rtl="0">
              <a:lnSpc>
                <a:spcPct val="100000"/>
              </a:lnSpc>
              <a:spcBef>
                <a:spcPts val="0"/>
              </a:spcBef>
              <a:spcAft>
                <a:spcPts val="0"/>
              </a:spcAft>
              <a:buClr>
                <a:schemeClr val="accent1"/>
              </a:buClr>
              <a:buSzPts val="2000"/>
              <a:buFont typeface="Calibri"/>
              <a:buChar char=" "/>
            </a:pPr>
            <a:r>
              <a:rPr lang="en-US" sz="2000" b="0" i="0" u="sng" strike="noStrike" cap="none">
                <a:solidFill>
                  <a:srgbClr val="3F3F3F"/>
                </a:solidFill>
                <a:latin typeface="Verdana"/>
                <a:ea typeface="Verdana"/>
                <a:cs typeface="Verdana"/>
                <a:sym typeface="Verdana"/>
              </a:rPr>
              <a:t>Take the following attributes into consideration as you evaluate/score:</a:t>
            </a:r>
            <a:endParaRPr/>
          </a:p>
        </p:txBody>
      </p:sp>
      <p:sp>
        <p:nvSpPr>
          <p:cNvPr id="298" name="Google Shape;298;p14"/>
          <p:cNvSpPr>
            <a:spLocks noGrp="1"/>
          </p:cNvSpPr>
          <p:nvPr>
            <p:ph type="pic" idx="2"/>
          </p:nvPr>
        </p:nvSpPr>
        <p:spPr>
          <a:xfrm>
            <a:off x="10124387" y="0"/>
            <a:ext cx="2067613" cy="6858001"/>
          </a:xfrm>
          <a:prstGeom prst="rect">
            <a:avLst/>
          </a:prstGeom>
          <a:gradFill>
            <a:gsLst>
              <a:gs pos="0">
                <a:srgbClr val="F1FAFE"/>
              </a:gs>
              <a:gs pos="74000">
                <a:srgbClr val="8BD4FF"/>
              </a:gs>
              <a:gs pos="83000">
                <a:srgbClr val="8BD4FF"/>
              </a:gs>
              <a:gs pos="100000">
                <a:srgbClr val="B2E2FE"/>
              </a:gs>
            </a:gsLst>
            <a:lin ang="5400000" scaled="0"/>
          </a:gradFill>
          <a:ln>
            <a:no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TIPS/FOCUS</a:t>
            </a:r>
            <a:endParaRPr/>
          </a:p>
        </p:txBody>
      </p:sp>
      <p:sp>
        <p:nvSpPr>
          <p:cNvPr id="305" name="Google Shape;305;p15"/>
          <p:cNvSpPr txBox="1">
            <a:spLocks noGrp="1"/>
          </p:cNvSpPr>
          <p:nvPr>
            <p:ph type="body" idx="1"/>
          </p:nvPr>
        </p:nvSpPr>
        <p:spPr>
          <a:xfrm>
            <a:off x="1097277" y="2464133"/>
            <a:ext cx="9027110" cy="4032225"/>
          </a:xfrm>
          <a:prstGeom prst="rect">
            <a:avLst/>
          </a:prstGeom>
          <a:noFill/>
          <a:ln>
            <a:noFill/>
          </a:ln>
        </p:spPr>
        <p:txBody>
          <a:bodyPr spcFirstLastPara="1" wrap="square" lIns="0" tIns="45700" rIns="0" bIns="45700" anchor="t" anchorCtr="0">
            <a:normAutofit/>
          </a:bodyPr>
          <a:lstStyle/>
          <a:p>
            <a:pPr marL="91440" lvl="0" indent="-114300" algn="l" rtl="0">
              <a:lnSpc>
                <a:spcPct val="100000"/>
              </a:lnSpc>
              <a:spcBef>
                <a:spcPts val="0"/>
              </a:spcBef>
              <a:spcAft>
                <a:spcPts val="0"/>
              </a:spcAft>
              <a:buSzPts val="1800"/>
              <a:buFont typeface="Verdana"/>
              <a:buChar char="•"/>
            </a:pPr>
            <a:r>
              <a:rPr lang="en-US" sz="1800"/>
              <a:t>  Need and value of service offered</a:t>
            </a:r>
            <a:endParaRPr/>
          </a:p>
          <a:p>
            <a:pPr marL="91440" lvl="0" indent="-114300" algn="l" rtl="0">
              <a:lnSpc>
                <a:spcPct val="100000"/>
              </a:lnSpc>
              <a:spcBef>
                <a:spcPts val="1400"/>
              </a:spcBef>
              <a:spcAft>
                <a:spcPts val="0"/>
              </a:spcAft>
              <a:buSzPts val="1800"/>
              <a:buFont typeface="Verdana"/>
              <a:buChar char="•"/>
            </a:pPr>
            <a:r>
              <a:rPr lang="en-US" sz="1800"/>
              <a:t>  Clear goals and objectives</a:t>
            </a:r>
            <a:endParaRPr/>
          </a:p>
          <a:p>
            <a:pPr marL="91440" lvl="0" indent="-114300" algn="l" rtl="0">
              <a:lnSpc>
                <a:spcPct val="100000"/>
              </a:lnSpc>
              <a:spcBef>
                <a:spcPts val="1400"/>
              </a:spcBef>
              <a:spcAft>
                <a:spcPts val="0"/>
              </a:spcAft>
              <a:buSzPts val="1800"/>
              <a:buFont typeface="Verdana"/>
              <a:buChar char="•"/>
            </a:pPr>
            <a:r>
              <a:rPr lang="en-US" sz="1800"/>
              <a:t>  Clear description of project needs and the impact on the lives of recipients</a:t>
            </a:r>
            <a:endParaRPr/>
          </a:p>
          <a:p>
            <a:pPr marL="91440" lvl="0" indent="-114300" algn="l" rtl="0">
              <a:lnSpc>
                <a:spcPct val="100000"/>
              </a:lnSpc>
              <a:spcBef>
                <a:spcPts val="1400"/>
              </a:spcBef>
              <a:spcAft>
                <a:spcPts val="0"/>
              </a:spcAft>
              <a:buSzPts val="1800"/>
              <a:buFont typeface="Verdana"/>
              <a:buChar char="•"/>
            </a:pPr>
            <a:r>
              <a:rPr lang="en-US" sz="1800"/>
              <a:t>  Reasonable allocation of resources</a:t>
            </a:r>
            <a:endParaRPr/>
          </a:p>
          <a:p>
            <a:pPr marL="91440" lvl="0" indent="-114300" algn="l" rtl="0">
              <a:lnSpc>
                <a:spcPct val="100000"/>
              </a:lnSpc>
              <a:spcBef>
                <a:spcPts val="1400"/>
              </a:spcBef>
              <a:spcAft>
                <a:spcPts val="0"/>
              </a:spcAft>
              <a:buSzPts val="1800"/>
              <a:buFont typeface="Verdana"/>
              <a:buChar char="•"/>
            </a:pPr>
            <a:r>
              <a:rPr lang="en-US" sz="1800"/>
              <a:t>  Sound methodologies</a:t>
            </a:r>
            <a:endParaRPr/>
          </a:p>
          <a:p>
            <a:pPr marL="91440" lvl="0" indent="-114300" algn="l" rtl="0">
              <a:lnSpc>
                <a:spcPct val="100000"/>
              </a:lnSpc>
              <a:spcBef>
                <a:spcPts val="1400"/>
              </a:spcBef>
              <a:spcAft>
                <a:spcPts val="0"/>
              </a:spcAft>
              <a:buSzPts val="1800"/>
              <a:buFont typeface="Verdana"/>
              <a:buChar char="•"/>
            </a:pPr>
            <a:r>
              <a:rPr lang="en-US" sz="1800"/>
              <a:t>  Reasonable and well documented plan for staffing the project</a:t>
            </a:r>
            <a:endParaRPr/>
          </a:p>
          <a:p>
            <a:pPr marL="91440" lvl="0" indent="-114300" algn="l" rtl="0">
              <a:lnSpc>
                <a:spcPct val="100000"/>
              </a:lnSpc>
              <a:spcBef>
                <a:spcPts val="1400"/>
              </a:spcBef>
              <a:spcAft>
                <a:spcPts val="0"/>
              </a:spcAft>
              <a:buSzPts val="1800"/>
              <a:buFont typeface="Verdana"/>
              <a:buChar char="•"/>
            </a:pPr>
            <a:r>
              <a:rPr lang="en-US" sz="1800"/>
              <a:t>  Clear plan to measure results</a:t>
            </a:r>
            <a:endParaRPr/>
          </a:p>
        </p:txBody>
      </p:sp>
      <p:sp>
        <p:nvSpPr>
          <p:cNvPr id="306" name="Google Shape;306;p15"/>
          <p:cNvSpPr txBox="1"/>
          <p:nvPr/>
        </p:nvSpPr>
        <p:spPr>
          <a:xfrm>
            <a:off x="850435" y="1954587"/>
            <a:ext cx="9497332" cy="736282"/>
          </a:xfrm>
          <a:prstGeom prst="rect">
            <a:avLst/>
          </a:prstGeom>
          <a:noFill/>
          <a:ln>
            <a:noFill/>
          </a:ln>
        </p:spPr>
        <p:txBody>
          <a:bodyPr spcFirstLastPara="1" wrap="square" lIns="91425" tIns="45700" rIns="91425" bIns="45700" anchor="t" anchorCtr="0">
            <a:noAutofit/>
          </a:bodyPr>
          <a:lstStyle/>
          <a:p>
            <a:pPr marL="91440" marR="0" lvl="0" indent="-127000" algn="l" rtl="0">
              <a:lnSpc>
                <a:spcPct val="100000"/>
              </a:lnSpc>
              <a:spcBef>
                <a:spcPts val="0"/>
              </a:spcBef>
              <a:spcAft>
                <a:spcPts val="0"/>
              </a:spcAft>
              <a:buClr>
                <a:schemeClr val="accent1"/>
              </a:buClr>
              <a:buSzPts val="2000"/>
              <a:buFont typeface="Calibri"/>
              <a:buChar char=" "/>
            </a:pPr>
            <a:r>
              <a:rPr lang="en-US" sz="2000" b="0" i="0" u="sng" strike="noStrike" cap="none">
                <a:solidFill>
                  <a:srgbClr val="3F3F3F"/>
                </a:solidFill>
                <a:latin typeface="Verdana"/>
                <a:ea typeface="Verdana"/>
                <a:cs typeface="Verdana"/>
                <a:sym typeface="Verdana"/>
              </a:rPr>
              <a:t>Take the following attributes into consideration as you evaluate/score:</a:t>
            </a:r>
            <a:endParaRPr/>
          </a:p>
        </p:txBody>
      </p:sp>
      <p:sp>
        <p:nvSpPr>
          <p:cNvPr id="307" name="Google Shape;307;p15"/>
          <p:cNvSpPr>
            <a:spLocks noGrp="1"/>
          </p:cNvSpPr>
          <p:nvPr>
            <p:ph type="pic" idx="2"/>
          </p:nvPr>
        </p:nvSpPr>
        <p:spPr>
          <a:xfrm>
            <a:off x="10124387" y="0"/>
            <a:ext cx="2067613" cy="6858001"/>
          </a:xfrm>
          <a:prstGeom prst="rect">
            <a:avLst/>
          </a:prstGeom>
          <a:gradFill>
            <a:gsLst>
              <a:gs pos="0">
                <a:srgbClr val="F1FAFE"/>
              </a:gs>
              <a:gs pos="74000">
                <a:srgbClr val="8BD4FF"/>
              </a:gs>
              <a:gs pos="83000">
                <a:srgbClr val="8BD4FF"/>
              </a:gs>
              <a:gs pos="100000">
                <a:srgbClr val="B2E2FE"/>
              </a:gs>
            </a:gsLst>
            <a:lin ang="5400000" scaled="0"/>
          </a:grad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RUBRIC</a:t>
            </a:r>
            <a:endParaRPr/>
          </a:p>
        </p:txBody>
      </p:sp>
      <p:pic>
        <p:nvPicPr>
          <p:cNvPr id="313" name="Google Shape;313;p16"/>
          <p:cNvPicPr preferRelativeResize="0"/>
          <p:nvPr/>
        </p:nvPicPr>
        <p:blipFill rotWithShape="1">
          <a:blip r:embed="rId3">
            <a:alphaModFix/>
          </a:blip>
          <a:srcRect t="4780"/>
          <a:stretch/>
        </p:blipFill>
        <p:spPr>
          <a:xfrm>
            <a:off x="3414595" y="163925"/>
            <a:ext cx="7741085" cy="6530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7"/>
          <p:cNvPicPr preferRelativeResize="0"/>
          <p:nvPr/>
        </p:nvPicPr>
        <p:blipFill rotWithShape="1">
          <a:blip r:embed="rId3">
            <a:alphaModFix/>
          </a:blip>
          <a:srcRect b="75338"/>
          <a:stretch/>
        </p:blipFill>
        <p:spPr>
          <a:xfrm>
            <a:off x="3385172" y="4309110"/>
            <a:ext cx="7867323" cy="1154430"/>
          </a:xfrm>
          <a:prstGeom prst="rect">
            <a:avLst/>
          </a:prstGeom>
          <a:noFill/>
          <a:ln>
            <a:noFill/>
          </a:ln>
        </p:spPr>
      </p:pic>
      <p:pic>
        <p:nvPicPr>
          <p:cNvPr id="319" name="Google Shape;319;p17"/>
          <p:cNvPicPr preferRelativeResize="0"/>
          <p:nvPr/>
        </p:nvPicPr>
        <p:blipFill rotWithShape="1">
          <a:blip r:embed="rId4">
            <a:alphaModFix/>
          </a:blip>
          <a:srcRect b="6976"/>
          <a:stretch/>
        </p:blipFill>
        <p:spPr>
          <a:xfrm>
            <a:off x="3362312" y="1588770"/>
            <a:ext cx="7907667" cy="2743200"/>
          </a:xfrm>
          <a:prstGeom prst="rect">
            <a:avLst/>
          </a:prstGeom>
          <a:noFill/>
          <a:ln>
            <a:noFill/>
          </a:ln>
        </p:spPr>
      </p:pic>
      <p:sp>
        <p:nvSpPr>
          <p:cNvPr id="320" name="Google Shape;320;p17"/>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RUBRIC</a:t>
            </a:r>
            <a:endParaRPr/>
          </a:p>
        </p:txBody>
      </p:sp>
      <p:pic>
        <p:nvPicPr>
          <p:cNvPr id="321" name="Google Shape;321;p17"/>
          <p:cNvPicPr preferRelativeResize="0"/>
          <p:nvPr/>
        </p:nvPicPr>
        <p:blipFill rotWithShape="1">
          <a:blip r:embed="rId5">
            <a:alphaModFix/>
          </a:blip>
          <a:srcRect t="4780" b="88610"/>
          <a:stretch/>
        </p:blipFill>
        <p:spPr>
          <a:xfrm>
            <a:off x="3414595" y="1238345"/>
            <a:ext cx="7741085" cy="4532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8"/>
          <p:cNvSpPr>
            <a:spLocks noGrp="1"/>
          </p:cNvSpPr>
          <p:nvPr>
            <p:ph type="pic" idx="2"/>
          </p:nvPr>
        </p:nvSpPr>
        <p:spPr>
          <a:xfrm>
            <a:off x="10124387" y="0"/>
            <a:ext cx="2067613" cy="6858001"/>
          </a:xfrm>
          <a:prstGeom prst="rect">
            <a:avLst/>
          </a:prstGeom>
          <a:gradFill>
            <a:gsLst>
              <a:gs pos="0">
                <a:srgbClr val="F2FDFC"/>
              </a:gs>
              <a:gs pos="74000">
                <a:srgbClr val="92F5EB"/>
              </a:gs>
              <a:gs pos="83000">
                <a:srgbClr val="92F5EB"/>
              </a:gs>
              <a:gs pos="100000">
                <a:srgbClr val="B7F8F1"/>
              </a:gs>
            </a:gsLst>
            <a:lin ang="5400000" scaled="0"/>
          </a:gradFill>
          <a:ln>
            <a:noFill/>
          </a:ln>
        </p:spPr>
      </p:sp>
      <p:sp>
        <p:nvSpPr>
          <p:cNvPr id="328" name="Google Shape;328;p18"/>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REVIEWER ACTIONS, COMMENTS AND OBSERVATIONS</a:t>
            </a:r>
            <a:endParaRPr/>
          </a:p>
        </p:txBody>
      </p:sp>
      <p:sp>
        <p:nvSpPr>
          <p:cNvPr id="329" name="Google Shape;329;p18"/>
          <p:cNvSpPr txBox="1">
            <a:spLocks noGrp="1"/>
          </p:cNvSpPr>
          <p:nvPr>
            <p:ph type="body" idx="1"/>
          </p:nvPr>
        </p:nvSpPr>
        <p:spPr>
          <a:xfrm>
            <a:off x="1097278" y="2464133"/>
            <a:ext cx="8744306" cy="4032225"/>
          </a:xfrm>
          <a:prstGeom prst="rect">
            <a:avLst/>
          </a:prstGeom>
          <a:noFill/>
          <a:ln>
            <a:noFill/>
          </a:ln>
        </p:spPr>
        <p:txBody>
          <a:bodyPr spcFirstLastPara="1" wrap="square" lIns="0" tIns="45700" rIns="0" bIns="45700" anchor="t" anchorCtr="0">
            <a:normAutofit/>
          </a:bodyPr>
          <a:lstStyle/>
          <a:p>
            <a:pPr marL="91440" lvl="0" indent="-114300" algn="l" rtl="0">
              <a:lnSpc>
                <a:spcPct val="100000"/>
              </a:lnSpc>
              <a:spcBef>
                <a:spcPts val="0"/>
              </a:spcBef>
              <a:spcAft>
                <a:spcPts val="0"/>
              </a:spcAft>
              <a:buClr>
                <a:schemeClr val="accent2"/>
              </a:buClr>
              <a:buSzPts val="1800"/>
              <a:buFont typeface="Verdana"/>
              <a:buChar char="•"/>
            </a:pPr>
            <a:r>
              <a:rPr lang="en-US" sz="1800"/>
              <a:t>  It’s important to include comments.  Many unsuccessful applicants have reached out to me for their comments so that they can improve their request for this year.</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Timely completion of the review</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Bell shaped curve scoring (not every application can be a 10)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a:spLocks noGrp="1"/>
          </p:cNvSpPr>
          <p:nvPr>
            <p:ph type="pic" idx="2"/>
          </p:nvPr>
        </p:nvSpPr>
        <p:spPr>
          <a:xfrm>
            <a:off x="10124387" y="0"/>
            <a:ext cx="2067613" cy="6858001"/>
          </a:xfrm>
          <a:prstGeom prst="rect">
            <a:avLst/>
          </a:prstGeom>
          <a:gradFill>
            <a:gsLst>
              <a:gs pos="0">
                <a:srgbClr val="F2FDFC"/>
              </a:gs>
              <a:gs pos="74000">
                <a:srgbClr val="92F5EB"/>
              </a:gs>
              <a:gs pos="83000">
                <a:srgbClr val="92F5EB"/>
              </a:gs>
              <a:gs pos="100000">
                <a:srgbClr val="B7F8F1"/>
              </a:gs>
            </a:gsLst>
            <a:lin ang="5400000" scaled="0"/>
          </a:gradFill>
          <a:ln>
            <a:noFill/>
          </a:ln>
        </p:spPr>
      </p:sp>
      <p:sp>
        <p:nvSpPr>
          <p:cNvPr id="336" name="Google Shape;336;p19"/>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EXAMPLE COMMENTS</a:t>
            </a:r>
            <a:endParaRPr/>
          </a:p>
        </p:txBody>
      </p:sp>
      <p:graphicFrame>
        <p:nvGraphicFramePr>
          <p:cNvPr id="337" name="Google Shape;337;p19"/>
          <p:cNvGraphicFramePr/>
          <p:nvPr/>
        </p:nvGraphicFramePr>
        <p:xfrm>
          <a:off x="1097280" y="1508592"/>
          <a:ext cx="3000000" cy="3000000"/>
        </p:xfrm>
        <a:graphic>
          <a:graphicData uri="http://schemas.openxmlformats.org/drawingml/2006/table">
            <a:tbl>
              <a:tblPr>
                <a:noFill/>
                <a:tableStyleId>{9823A774-93ED-49BD-B793-4608EACA8D08}</a:tableStyleId>
              </a:tblPr>
              <a:tblGrid>
                <a:gridCol w="2921450">
                  <a:extLst>
                    <a:ext uri="{9D8B030D-6E8A-4147-A177-3AD203B41FA5}">
                      <a16:colId xmlns:a16="http://schemas.microsoft.com/office/drawing/2014/main" val="20000"/>
                    </a:ext>
                  </a:extLst>
                </a:gridCol>
                <a:gridCol w="2921450">
                  <a:extLst>
                    <a:ext uri="{9D8B030D-6E8A-4147-A177-3AD203B41FA5}">
                      <a16:colId xmlns:a16="http://schemas.microsoft.com/office/drawing/2014/main" val="20001"/>
                    </a:ext>
                  </a:extLst>
                </a:gridCol>
                <a:gridCol w="2921450">
                  <a:extLst>
                    <a:ext uri="{9D8B030D-6E8A-4147-A177-3AD203B41FA5}">
                      <a16:colId xmlns:a16="http://schemas.microsoft.com/office/drawing/2014/main" val="20002"/>
                    </a:ext>
                  </a:extLst>
                </a:gridCol>
              </a:tblGrid>
              <a:tr h="4897150">
                <a:tc>
                  <a:txBody>
                    <a:bodyPr/>
                    <a:lstStyle/>
                    <a:p>
                      <a:pPr marL="0" marR="0" lvl="0" indent="0" algn="l" rtl="0">
                        <a:spcBef>
                          <a:spcPts val="0"/>
                        </a:spcBef>
                        <a:spcAft>
                          <a:spcPts val="0"/>
                        </a:spcAft>
                        <a:buNone/>
                      </a:pPr>
                      <a:r>
                        <a:rPr lang="en-US" sz="1050" b="1" i="0" u="sng" strike="noStrike" cap="none">
                          <a:solidFill>
                            <a:srgbClr val="00B0F0"/>
                          </a:solidFill>
                          <a:latin typeface="Century Gothic"/>
                          <a:ea typeface="Century Gothic"/>
                          <a:cs typeface="Century Gothic"/>
                          <a:sym typeface="Century Gothic"/>
                        </a:rPr>
                        <a:t>Comments</a:t>
                      </a:r>
                      <a:endParaRPr sz="1100" u="sng" strike="noStrike" cap="none"/>
                    </a:p>
                    <a:p>
                      <a:pPr marL="0" marR="0" lvl="0" indent="0" algn="l" rtl="0">
                        <a:spcBef>
                          <a:spcPts val="0"/>
                        </a:spcBef>
                        <a:spcAft>
                          <a:spcPts val="0"/>
                        </a:spcAft>
                        <a:buNone/>
                      </a:pPr>
                      <a:r>
                        <a:rPr lang="en-US" sz="950" b="1" i="0" u="none" strike="noStrike" cap="none">
                          <a:solidFill>
                            <a:srgbClr val="92D050"/>
                          </a:solidFill>
                          <a:latin typeface="Century Gothic"/>
                          <a:ea typeface="Century Gothic"/>
                          <a:cs typeface="Century Gothic"/>
                          <a:sym typeface="Century Gothic"/>
                        </a:rPr>
                        <a:t>They have finally figured out what to write to get money from us.  Good for them! This seems to be a well targeted program, backed up with statistics and facts and should help empower girls with anti bullying and STEM.</a:t>
                      </a:r>
                      <a:endParaRPr sz="950" u="none" strike="noStrike" cap="none"/>
                    </a:p>
                    <a:p>
                      <a:pPr marL="0" marR="0" lvl="0" indent="0" algn="l" rtl="0">
                        <a:spcBef>
                          <a:spcPts val="0"/>
                        </a:spcBef>
                        <a:spcAft>
                          <a:spcPts val="0"/>
                        </a:spcAft>
                        <a:buNone/>
                      </a:pPr>
                      <a:r>
                        <a:rPr lang="en-US" sz="950" b="1" i="0" u="none" strike="noStrike" cap="none">
                          <a:solidFill>
                            <a:srgbClr val="000000"/>
                          </a:solidFill>
                          <a:latin typeface="Century Gothic"/>
                          <a:ea typeface="Century Gothic"/>
                          <a:cs typeface="Century Gothic"/>
                          <a:sym typeface="Century Gothic"/>
                        </a:rPr>
                        <a:t>Agency are the greatest at creating the next generation of leaders in our community.</a:t>
                      </a:r>
                      <a:endParaRPr sz="950" u="none" strike="noStrike" cap="none"/>
                    </a:p>
                    <a:p>
                      <a:pPr marL="0" marR="0" lvl="0" indent="0" algn="l" rtl="0">
                        <a:spcBef>
                          <a:spcPts val="0"/>
                        </a:spcBef>
                        <a:spcAft>
                          <a:spcPts val="0"/>
                        </a:spcAft>
                        <a:buNone/>
                      </a:pPr>
                      <a:r>
                        <a:rPr lang="en-US" sz="950" b="1" i="0" u="none" strike="noStrike" cap="none">
                          <a:solidFill>
                            <a:srgbClr val="92D050"/>
                          </a:solidFill>
                          <a:latin typeface="Century Gothic"/>
                          <a:ea typeface="Century Gothic"/>
                          <a:cs typeface="Century Gothic"/>
                          <a:sym typeface="Century Gothic"/>
                        </a:rPr>
                        <a:t>This is a large 501(c)(3) organization. The program described has potential for short-term positive impact for about 50 high-needs girls. The program describes an ambitious rationale for improving girls' outlook and personal skills. Long-term impact is not well-specified. It is unclear how program will ensure attendance of girls coping with multiple risk factors and other challenges (e.g., transportation, family responsibilities). This reviewer has implemented programs in partnership with the agency in another region and has great respect for the organization. Regarding assessment, pre- and immediate post-surveys are acceptable, but the plan would be stronger if it included longer term follow-up following participation, to ascertain long-term effects of the program. This application would have been stronger with more details as noted. Would recommend for funding on the strength of the organization's reputation for quality programming.</a:t>
                      </a:r>
                      <a:endParaRPr sz="950" u="none" strike="noStrike" cap="none"/>
                    </a:p>
                    <a:p>
                      <a:pPr marL="0" marR="0" lvl="0" indent="0" algn="l" rtl="0">
                        <a:spcBef>
                          <a:spcPts val="0"/>
                        </a:spcBef>
                        <a:spcAft>
                          <a:spcPts val="0"/>
                        </a:spcAft>
                        <a:buNone/>
                      </a:pPr>
                      <a:r>
                        <a:rPr lang="en-US" sz="950" b="1" i="0" u="none" strike="noStrike" cap="none">
                          <a:solidFill>
                            <a:srgbClr val="000000"/>
                          </a:solidFill>
                          <a:latin typeface="Century Gothic"/>
                          <a:ea typeface="Century Gothic"/>
                          <a:cs typeface="Century Gothic"/>
                          <a:sym typeface="Century Gothic"/>
                        </a:rPr>
                        <a:t>Had concerns with the premise that the participants "identified as needing GS to improve behavior".  This seems to be a flawed premise for enrollment.</a:t>
                      </a:r>
                      <a:endParaRPr sz="950" u="none" strike="noStrike" cap="none"/>
                    </a:p>
                    <a:p>
                      <a:pPr marL="0" marR="0" lvl="0" indent="0" algn="l" rtl="0">
                        <a:spcBef>
                          <a:spcPts val="0"/>
                        </a:spcBef>
                        <a:spcAft>
                          <a:spcPts val="0"/>
                        </a:spcAft>
                        <a:buNone/>
                      </a:pPr>
                      <a:br>
                        <a:rPr lang="en-US" sz="1100" u="none" strike="noStrike" cap="none"/>
                      </a:br>
                      <a:endParaRPr sz="1100" u="none" strike="noStrike" cap="none"/>
                    </a:p>
                  </a:txBody>
                  <a:tcPr marL="38700" marR="38700" marT="19350" marB="19350">
                    <a:lnL w="10150" cap="flat" cmpd="sng">
                      <a:solidFill>
                        <a:srgbClr val="FFFFFF"/>
                      </a:solidFill>
                      <a:prstDash val="solid"/>
                      <a:round/>
                      <a:headEnd type="none" w="sm" len="sm"/>
                      <a:tailEnd type="none" w="sm" len="sm"/>
                    </a:lnL>
                    <a:lnR w="10150" cap="flat" cmpd="sng">
                      <a:solidFill>
                        <a:srgbClr val="FFFFFF"/>
                      </a:solidFill>
                      <a:prstDash val="solid"/>
                      <a:round/>
                      <a:headEnd type="none" w="sm" len="sm"/>
                      <a:tailEnd type="none" w="sm" len="sm"/>
                    </a:lnR>
                    <a:lnT w="10150" cap="flat" cmpd="sng">
                      <a:solidFill>
                        <a:srgbClr val="FFFFFF"/>
                      </a:solidFill>
                      <a:prstDash val="solid"/>
                      <a:round/>
                      <a:headEnd type="none" w="sm" len="sm"/>
                      <a:tailEnd type="none" w="sm" len="sm"/>
                    </a:lnT>
                    <a:lnB w="30475" cap="flat" cmpd="sng">
                      <a:solidFill>
                        <a:srgbClr val="FFFFF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050" b="1" i="0" u="sng" strike="noStrike" cap="none">
                          <a:solidFill>
                            <a:srgbClr val="00B0F0"/>
                          </a:solidFill>
                          <a:latin typeface="Century Gothic"/>
                          <a:ea typeface="Century Gothic"/>
                          <a:cs typeface="Century Gothic"/>
                          <a:sym typeface="Century Gothic"/>
                        </a:rPr>
                        <a:t>Comments</a:t>
                      </a:r>
                      <a:endParaRPr sz="1100" u="sng" strike="noStrike" cap="none"/>
                    </a:p>
                    <a:p>
                      <a:pPr marL="0" marR="0" lvl="0" indent="0" algn="l" rtl="0">
                        <a:spcBef>
                          <a:spcPts val="0"/>
                        </a:spcBef>
                        <a:spcAft>
                          <a:spcPts val="0"/>
                        </a:spcAft>
                        <a:buNone/>
                      </a:pPr>
                      <a:r>
                        <a:rPr lang="en-US" sz="950" b="1" i="0" u="none" strike="noStrike" cap="none">
                          <a:solidFill>
                            <a:srgbClr val="8F12B9"/>
                          </a:solidFill>
                          <a:latin typeface="Century Gothic"/>
                          <a:ea typeface="Century Gothic"/>
                          <a:cs typeface="Century Gothic"/>
                          <a:sym typeface="Century Gothic"/>
                        </a:rPr>
                        <a:t>they have established programs that fulfill a need and target a population in need of intervention.  Federal funds have dried up and we can help replenish and keep this excellent program going.  </a:t>
                      </a:r>
                      <a:endParaRPr sz="950" u="none" strike="noStrike" cap="none"/>
                    </a:p>
                    <a:p>
                      <a:pPr marL="0" marR="0" lvl="0" indent="0" algn="l" rtl="0">
                        <a:spcBef>
                          <a:spcPts val="0"/>
                        </a:spcBef>
                        <a:spcAft>
                          <a:spcPts val="0"/>
                        </a:spcAft>
                        <a:buNone/>
                      </a:pPr>
                      <a:r>
                        <a:rPr lang="en-US" sz="950" b="1" i="0" u="none" strike="noStrike" cap="none">
                          <a:solidFill>
                            <a:srgbClr val="000000"/>
                          </a:solidFill>
                          <a:latin typeface="Century Gothic"/>
                          <a:ea typeface="Century Gothic"/>
                          <a:cs typeface="Century Gothic"/>
                          <a:sym typeface="Century Gothic"/>
                        </a:rPr>
                        <a:t>"Not sure how they plan to provide 4 workshops per week. How many sessions are held at each location? How often would an individual participant actually attend a session. The budget page made no sense"</a:t>
                      </a:r>
                      <a:endParaRPr sz="950" u="none" strike="noStrike" cap="none"/>
                    </a:p>
                    <a:p>
                      <a:pPr marL="0" marR="0" lvl="0" indent="0" algn="l" rtl="0">
                        <a:spcBef>
                          <a:spcPts val="0"/>
                        </a:spcBef>
                        <a:spcAft>
                          <a:spcPts val="0"/>
                        </a:spcAft>
                        <a:buNone/>
                      </a:pPr>
                      <a:r>
                        <a:rPr lang="en-US" sz="950" b="1" i="0" u="none" strike="noStrike" cap="none">
                          <a:solidFill>
                            <a:srgbClr val="8F12B9"/>
                          </a:solidFill>
                          <a:latin typeface="Century Gothic"/>
                          <a:ea typeface="Century Gothic"/>
                          <a:cs typeface="Century Gothic"/>
                          <a:sym typeface="Century Gothic"/>
                        </a:rPr>
                        <a:t>I wonder whether they have thought through partnerships - given it seems there would be overlap with what other Sussex programs are already doing.  Seems this is more of a concept than a program well thought out.</a:t>
                      </a:r>
                      <a:endParaRPr sz="950" u="none" strike="noStrike" cap="none"/>
                    </a:p>
                    <a:p>
                      <a:pPr marL="0" marR="0" lvl="0" indent="0" algn="l" rtl="0">
                        <a:spcBef>
                          <a:spcPts val="0"/>
                        </a:spcBef>
                        <a:spcAft>
                          <a:spcPts val="0"/>
                        </a:spcAft>
                        <a:buNone/>
                      </a:pPr>
                      <a:r>
                        <a:rPr lang="en-US" sz="900" b="1" i="0" u="none" strike="noStrike" cap="none">
                          <a:solidFill>
                            <a:srgbClr val="8F12B9"/>
                          </a:solidFill>
                          <a:latin typeface="Century Gothic"/>
                          <a:ea typeface="Century Gothic"/>
                          <a:cs typeface="Century Gothic"/>
                          <a:sym typeface="Century Gothic"/>
                        </a:rPr>
                        <a:t> </a:t>
                      </a:r>
                      <a:endParaRPr sz="1100" u="none" strike="noStrike" cap="none"/>
                    </a:p>
                    <a:p>
                      <a:pPr marL="0" marR="0" lvl="0" indent="0" algn="l" rtl="0">
                        <a:spcBef>
                          <a:spcPts val="0"/>
                        </a:spcBef>
                        <a:spcAft>
                          <a:spcPts val="0"/>
                        </a:spcAft>
                        <a:buNone/>
                      </a:pPr>
                      <a:r>
                        <a:rPr lang="en-US" sz="950" b="1" i="0" u="none" strike="noStrike" cap="none">
                          <a:solidFill>
                            <a:srgbClr val="000000"/>
                          </a:solidFill>
                          <a:latin typeface="Century Gothic"/>
                          <a:ea typeface="Century Gothic"/>
                          <a:cs typeface="Century Gothic"/>
                          <a:sym typeface="Century Gothic"/>
                        </a:rPr>
                        <a:t>This appears to be a request for funding to be used for general operations and not specifically targeted to a program.</a:t>
                      </a:r>
                      <a:endParaRPr sz="950" u="none" strike="noStrike" cap="none"/>
                    </a:p>
                    <a:p>
                      <a:pPr marL="0" marR="0" lvl="0" indent="0" algn="l" rtl="0">
                        <a:spcBef>
                          <a:spcPts val="0"/>
                        </a:spcBef>
                        <a:spcAft>
                          <a:spcPts val="0"/>
                        </a:spcAft>
                        <a:buNone/>
                      </a:pPr>
                      <a:r>
                        <a:rPr lang="en-US" sz="950" b="1" i="0" u="none" strike="noStrike" cap="none">
                          <a:solidFill>
                            <a:srgbClr val="8F12B9"/>
                          </a:solidFill>
                          <a:latin typeface="Century Gothic"/>
                          <a:ea typeface="Century Gothic"/>
                          <a:cs typeface="Century Gothic"/>
                          <a:sym typeface="Century Gothic"/>
                        </a:rPr>
                        <a:t>The organization is a 501(c)(3). This application is very vague and unclear. It does not specify, in any detail, a girl-focused program to be supported by FFW funding. It seems clear that boys are also served by the organization and would be included in significant numbers in programming to be supported by FFW funding. If boys are included, this reviewer would like more information about numbers and how programming for boys' benefits girls and women within some larger context. It appears that the FFW grant would support a single position, but it's not clear whether other funding would be necessary to support this position. Too many questions, cannot recommend for funding.</a:t>
                      </a:r>
                      <a:endParaRPr sz="950" u="none" strike="noStrike" cap="none"/>
                    </a:p>
                    <a:p>
                      <a:pPr marL="0" marR="0" lvl="0" indent="0" algn="l" rtl="0">
                        <a:spcBef>
                          <a:spcPts val="0"/>
                        </a:spcBef>
                        <a:spcAft>
                          <a:spcPts val="0"/>
                        </a:spcAft>
                        <a:buNone/>
                      </a:pPr>
                      <a:br>
                        <a:rPr lang="en-US" sz="1100" u="none" strike="noStrike" cap="none"/>
                      </a:br>
                      <a:endParaRPr sz="1100" u="none" strike="noStrike" cap="none"/>
                    </a:p>
                  </a:txBody>
                  <a:tcPr marL="38700" marR="38700" marT="19350" marB="19350">
                    <a:lnL w="10150" cap="flat" cmpd="sng">
                      <a:solidFill>
                        <a:srgbClr val="FFFFFF"/>
                      </a:solidFill>
                      <a:prstDash val="solid"/>
                      <a:round/>
                      <a:headEnd type="none" w="sm" len="sm"/>
                      <a:tailEnd type="none" w="sm" len="sm"/>
                    </a:lnL>
                    <a:lnR w="10150" cap="flat" cmpd="sng">
                      <a:solidFill>
                        <a:srgbClr val="FFFFFF"/>
                      </a:solidFill>
                      <a:prstDash val="solid"/>
                      <a:round/>
                      <a:headEnd type="none" w="sm" len="sm"/>
                      <a:tailEnd type="none" w="sm" len="sm"/>
                    </a:lnR>
                    <a:lnT w="10150" cap="flat" cmpd="sng">
                      <a:solidFill>
                        <a:srgbClr val="FFFFFF"/>
                      </a:solidFill>
                      <a:prstDash val="solid"/>
                      <a:round/>
                      <a:headEnd type="none" w="sm" len="sm"/>
                      <a:tailEnd type="none" w="sm" len="sm"/>
                    </a:lnT>
                    <a:lnB w="30475" cap="flat" cmpd="sng">
                      <a:solidFill>
                        <a:srgbClr val="FFFFF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100" b="1" i="0" u="sng" strike="noStrike" cap="none">
                          <a:solidFill>
                            <a:srgbClr val="00B0F0"/>
                          </a:solidFill>
                          <a:latin typeface="Century Gothic"/>
                          <a:ea typeface="Century Gothic"/>
                          <a:cs typeface="Century Gothic"/>
                          <a:sym typeface="Century Gothic"/>
                        </a:rPr>
                        <a:t>Comments</a:t>
                      </a:r>
                      <a:endParaRPr sz="1100" u="sng" strike="noStrike" cap="none"/>
                    </a:p>
                    <a:p>
                      <a:pPr marL="0" marR="0" lvl="0" indent="0" algn="l" rtl="0">
                        <a:spcBef>
                          <a:spcPts val="0"/>
                        </a:spcBef>
                        <a:spcAft>
                          <a:spcPts val="0"/>
                        </a:spcAft>
                        <a:buNone/>
                      </a:pPr>
                      <a:r>
                        <a:rPr lang="en-US" sz="1100" b="1" i="0" u="none" strike="noStrike" cap="none">
                          <a:solidFill>
                            <a:srgbClr val="BE1598"/>
                          </a:solidFill>
                          <a:latin typeface="Century Gothic"/>
                          <a:ea typeface="Century Gothic"/>
                          <a:cs typeface="Century Gothic"/>
                          <a:sym typeface="Century Gothic"/>
                        </a:rPr>
                        <a:t>"Wow!  Delaware had the highest rate of unplanned pregnancies in the United States with 57% unplanned in 2016.  </a:t>
                      </a:r>
                      <a:r>
                        <a:rPr lang="en-US" sz="1100" b="1" i="0" u="none" strike="noStrike" cap="none">
                          <a:solidFill>
                            <a:srgbClr val="FAD4F2"/>
                          </a:solidFill>
                          <a:latin typeface="Century Gothic"/>
                          <a:ea typeface="Century Gothic"/>
                          <a:cs typeface="Century Gothic"/>
                          <a:sym typeface="Century Gothic"/>
                        </a:rPr>
                        <a:t>“</a:t>
                      </a:r>
                      <a:endParaRPr sz="1100" u="none" strike="noStrike" cap="none"/>
                    </a:p>
                    <a:p>
                      <a:pPr marL="0" marR="0" lvl="0" indent="0" algn="l" rtl="0">
                        <a:spcBef>
                          <a:spcPts val="0"/>
                        </a:spcBef>
                        <a:spcAft>
                          <a:spcPts val="0"/>
                        </a:spcAft>
                        <a:buNone/>
                      </a:pPr>
                      <a:br>
                        <a:rPr lang="en-US" sz="1100" u="none" strike="noStrike" cap="none"/>
                      </a:br>
                      <a:r>
                        <a:rPr lang="en-US" sz="1100" b="1" i="0" u="none" strike="noStrike" cap="none">
                          <a:solidFill>
                            <a:srgbClr val="000000"/>
                          </a:solidFill>
                          <a:latin typeface="Century Gothic"/>
                          <a:ea typeface="Century Gothic"/>
                          <a:cs typeface="Century Gothic"/>
                          <a:sym typeface="Century Gothic"/>
                        </a:rPr>
                        <a:t>Reviewer's sense is that this may be a good program, but it was difficult to tell from the proposal what exactly the program is.</a:t>
                      </a:r>
                      <a:endParaRPr sz="1100" u="none" strike="noStrike" cap="none"/>
                    </a:p>
                    <a:p>
                      <a:pPr marL="0" marR="0" lvl="0" indent="0" algn="l" rtl="0">
                        <a:spcBef>
                          <a:spcPts val="0"/>
                        </a:spcBef>
                        <a:spcAft>
                          <a:spcPts val="0"/>
                        </a:spcAft>
                        <a:buNone/>
                      </a:pPr>
                      <a:br>
                        <a:rPr lang="en-US" sz="1100" u="none" strike="noStrike" cap="none"/>
                      </a:br>
                      <a:endParaRPr sz="1100" u="none" strike="noStrike" cap="none"/>
                    </a:p>
                  </a:txBody>
                  <a:tcPr marL="38700" marR="38700" marT="19350" marB="19350">
                    <a:lnL w="10150" cap="flat" cmpd="sng">
                      <a:solidFill>
                        <a:srgbClr val="FFFFFF"/>
                      </a:solidFill>
                      <a:prstDash val="solid"/>
                      <a:round/>
                      <a:headEnd type="none" w="sm" len="sm"/>
                      <a:tailEnd type="none" w="sm" len="sm"/>
                    </a:lnL>
                    <a:lnR w="10150" cap="flat" cmpd="sng">
                      <a:solidFill>
                        <a:srgbClr val="FFFFFF"/>
                      </a:solidFill>
                      <a:prstDash val="solid"/>
                      <a:round/>
                      <a:headEnd type="none" w="sm" len="sm"/>
                      <a:tailEnd type="none" w="sm" len="sm"/>
                    </a:lnR>
                    <a:lnT w="10150" cap="flat" cmpd="sng">
                      <a:solidFill>
                        <a:srgbClr val="FFFFFF"/>
                      </a:solidFill>
                      <a:prstDash val="solid"/>
                      <a:round/>
                      <a:headEnd type="none" w="sm" len="sm"/>
                      <a:tailEnd type="none" w="sm" len="sm"/>
                    </a:lnT>
                    <a:lnB w="30475"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38" name="Google Shape;338;p19"/>
          <p:cNvSpPr/>
          <p:nvPr/>
        </p:nvSpPr>
        <p:spPr>
          <a:xfrm>
            <a:off x="3805238" y="18510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
          <p:cNvSpPr txBox="1">
            <a:spLocks noGrp="1"/>
          </p:cNvSpPr>
          <p:nvPr>
            <p:ph type="body" idx="1"/>
          </p:nvPr>
        </p:nvSpPr>
        <p:spPr>
          <a:xfrm>
            <a:off x="2417873" y="4663440"/>
            <a:ext cx="7356255"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a:t>OVERVIEW</a:t>
            </a:r>
            <a:endParaRPr/>
          </a:p>
        </p:txBody>
      </p:sp>
      <p:pic>
        <p:nvPicPr>
          <p:cNvPr id="179" name="Google Shape;179;p2"/>
          <p:cNvPicPr preferRelativeResize="0"/>
          <p:nvPr/>
        </p:nvPicPr>
        <p:blipFill rotWithShape="1">
          <a:blip r:embed="rId3">
            <a:alphaModFix/>
          </a:blip>
          <a:srcRect/>
          <a:stretch/>
        </p:blipFill>
        <p:spPr>
          <a:xfrm>
            <a:off x="2428623" y="2619143"/>
            <a:ext cx="7356255" cy="17059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0"/>
          <p:cNvSpPr>
            <a:spLocks noGrp="1"/>
          </p:cNvSpPr>
          <p:nvPr>
            <p:ph type="pic" idx="2"/>
          </p:nvPr>
        </p:nvSpPr>
        <p:spPr>
          <a:xfrm>
            <a:off x="10124387" y="0"/>
            <a:ext cx="2067613" cy="6858001"/>
          </a:xfrm>
          <a:prstGeom prst="rect">
            <a:avLst/>
          </a:prstGeom>
          <a:gradFill>
            <a:gsLst>
              <a:gs pos="0">
                <a:srgbClr val="F6FDF4"/>
              </a:gs>
              <a:gs pos="74000">
                <a:srgbClr val="B6EDA2"/>
              </a:gs>
              <a:gs pos="83000">
                <a:srgbClr val="B6EDA2"/>
              </a:gs>
              <a:gs pos="100000">
                <a:srgbClr val="CEF3C1"/>
              </a:gs>
            </a:gsLst>
            <a:lin ang="5400000" scaled="0"/>
          </a:gradFill>
          <a:ln>
            <a:noFill/>
          </a:ln>
        </p:spPr>
      </p:sp>
      <p:sp>
        <p:nvSpPr>
          <p:cNvPr id="345" name="Google Shape;345;p20"/>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RECUSAL</a:t>
            </a:r>
            <a:endParaRPr/>
          </a:p>
        </p:txBody>
      </p:sp>
      <p:sp>
        <p:nvSpPr>
          <p:cNvPr id="346" name="Google Shape;346;p20"/>
          <p:cNvSpPr txBox="1">
            <a:spLocks noGrp="1"/>
          </p:cNvSpPr>
          <p:nvPr>
            <p:ph type="body" idx="1"/>
          </p:nvPr>
        </p:nvSpPr>
        <p:spPr>
          <a:xfrm>
            <a:off x="1097277" y="1904215"/>
            <a:ext cx="8461501" cy="4592144"/>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accent3"/>
              </a:buClr>
              <a:buSzPts val="2300"/>
              <a:buNone/>
            </a:pPr>
            <a:r>
              <a:rPr lang="en-US" sz="2000"/>
              <a:t>Do not rate the application if:</a:t>
            </a:r>
            <a:endParaRPr/>
          </a:p>
          <a:p>
            <a:pPr marL="0" lvl="0" indent="0" algn="l" rtl="0">
              <a:lnSpc>
                <a:spcPct val="100000"/>
              </a:lnSpc>
              <a:spcBef>
                <a:spcPts val="1400"/>
              </a:spcBef>
              <a:spcAft>
                <a:spcPts val="0"/>
              </a:spcAft>
              <a:buClr>
                <a:schemeClr val="accent3"/>
              </a:buClr>
              <a:buSzPts val="2300"/>
              <a:buNone/>
            </a:pPr>
            <a:endParaRPr sz="2000"/>
          </a:p>
          <a:p>
            <a:pPr marL="384048" lvl="1" indent="-182880" algn="l" rtl="0">
              <a:lnSpc>
                <a:spcPct val="100000"/>
              </a:lnSpc>
              <a:spcBef>
                <a:spcPts val="400"/>
              </a:spcBef>
              <a:spcAft>
                <a:spcPts val="0"/>
              </a:spcAft>
              <a:buClr>
                <a:schemeClr val="accent3"/>
              </a:buClr>
              <a:buSzPts val="2070"/>
              <a:buFont typeface="Arial"/>
              <a:buChar char="•"/>
            </a:pPr>
            <a:r>
              <a:rPr lang="en-US" sz="1800"/>
              <a:t>You are on its Board</a:t>
            </a:r>
            <a:endParaRPr/>
          </a:p>
          <a:p>
            <a:pPr marL="384048" lvl="1" indent="-182880" algn="l" rtl="0">
              <a:lnSpc>
                <a:spcPct val="100000"/>
              </a:lnSpc>
              <a:spcBef>
                <a:spcPts val="600"/>
              </a:spcBef>
              <a:spcAft>
                <a:spcPts val="0"/>
              </a:spcAft>
              <a:buClr>
                <a:schemeClr val="accent3"/>
              </a:buClr>
              <a:buSzPts val="2070"/>
              <a:buFont typeface="Arial"/>
              <a:buChar char="•"/>
            </a:pPr>
            <a:r>
              <a:rPr lang="en-US" sz="1800"/>
              <a:t>Employed by the organization</a:t>
            </a:r>
            <a:endParaRPr/>
          </a:p>
          <a:p>
            <a:pPr marL="384048" lvl="1" indent="-182880" algn="l" rtl="0">
              <a:lnSpc>
                <a:spcPct val="100000"/>
              </a:lnSpc>
              <a:spcBef>
                <a:spcPts val="600"/>
              </a:spcBef>
              <a:spcAft>
                <a:spcPts val="0"/>
              </a:spcAft>
              <a:buClr>
                <a:schemeClr val="accent3"/>
              </a:buClr>
              <a:buSzPts val="2070"/>
              <a:buFont typeface="Arial"/>
              <a:buChar char="•"/>
            </a:pPr>
            <a:r>
              <a:rPr lang="en-US" sz="1800"/>
              <a:t>Have a current contract (or are in negotiations for a new contract) with the organization</a:t>
            </a:r>
            <a:endParaRPr/>
          </a:p>
          <a:p>
            <a:pPr marL="384048" lvl="1" indent="-182880" algn="l" rtl="0">
              <a:lnSpc>
                <a:spcPct val="100000"/>
              </a:lnSpc>
              <a:spcBef>
                <a:spcPts val="600"/>
              </a:spcBef>
              <a:spcAft>
                <a:spcPts val="0"/>
              </a:spcAft>
              <a:buClr>
                <a:schemeClr val="accent3"/>
              </a:buClr>
              <a:buSzPts val="2070"/>
              <a:buFont typeface="Arial"/>
              <a:buChar char="•"/>
            </a:pPr>
            <a:r>
              <a:rPr lang="en-US" sz="1800"/>
              <a:t>Currently receive direct services from the organization</a:t>
            </a:r>
            <a:endParaRPr/>
          </a:p>
          <a:p>
            <a:pPr marL="201168" lvl="1" indent="0" algn="l" rtl="0">
              <a:lnSpc>
                <a:spcPct val="100000"/>
              </a:lnSpc>
              <a:spcBef>
                <a:spcPts val="600"/>
              </a:spcBef>
              <a:spcAft>
                <a:spcPts val="0"/>
              </a:spcAft>
              <a:buClr>
                <a:schemeClr val="accent3"/>
              </a:buClr>
              <a:buSzPts val="2070"/>
              <a:buNone/>
            </a:pPr>
            <a:endParaRPr sz="1800"/>
          </a:p>
          <a:p>
            <a:pPr marL="201168" lvl="1" indent="0" algn="l" rtl="0">
              <a:lnSpc>
                <a:spcPct val="100000"/>
              </a:lnSpc>
              <a:spcBef>
                <a:spcPts val="600"/>
              </a:spcBef>
              <a:spcAft>
                <a:spcPts val="0"/>
              </a:spcAft>
              <a:buClr>
                <a:schemeClr val="accent3"/>
              </a:buClr>
              <a:buSzPts val="2070"/>
              <a:buNone/>
            </a:pPr>
            <a:endParaRPr sz="1800"/>
          </a:p>
          <a:p>
            <a:pPr marL="201168" lvl="1" indent="0" algn="l" rtl="0">
              <a:lnSpc>
                <a:spcPct val="100000"/>
              </a:lnSpc>
              <a:spcBef>
                <a:spcPts val="600"/>
              </a:spcBef>
              <a:spcAft>
                <a:spcPts val="0"/>
              </a:spcAft>
              <a:buClr>
                <a:schemeClr val="accent3"/>
              </a:buClr>
              <a:buSzPts val="2070"/>
              <a:buNone/>
            </a:pPr>
            <a:r>
              <a:rPr lang="en-US" sz="1800"/>
              <a:t>Please review all grants as soon as you can and contact Kim Ilardi if you have any conflicts of interest and you need to recuse yourself</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1"/>
          <p:cNvSpPr txBox="1">
            <a:spLocks noGrp="1"/>
          </p:cNvSpPr>
          <p:nvPr>
            <p:ph type="body" idx="1"/>
          </p:nvPr>
        </p:nvSpPr>
        <p:spPr>
          <a:xfrm>
            <a:off x="1097278" y="2102177"/>
            <a:ext cx="6697982" cy="4394181"/>
          </a:xfrm>
          <a:prstGeom prst="rect">
            <a:avLst/>
          </a:prstGeom>
          <a:noFill/>
          <a:ln>
            <a:noFill/>
          </a:ln>
        </p:spPr>
        <p:txBody>
          <a:bodyPr spcFirstLastPara="1" wrap="square" lIns="0" tIns="45700" rIns="0" bIns="45700" anchor="t" anchorCtr="0">
            <a:normAutofit/>
          </a:bodyPr>
          <a:lstStyle/>
          <a:p>
            <a:pPr marL="91440" lvl="0" indent="-131445" algn="l" rtl="0">
              <a:lnSpc>
                <a:spcPct val="100000"/>
              </a:lnSpc>
              <a:spcBef>
                <a:spcPts val="0"/>
              </a:spcBef>
              <a:spcAft>
                <a:spcPts val="0"/>
              </a:spcAft>
              <a:buClr>
                <a:schemeClr val="accent4"/>
              </a:buClr>
              <a:buSzPts val="2070"/>
              <a:buFont typeface="Verdana"/>
              <a:buChar char="•"/>
            </a:pPr>
            <a:r>
              <a:rPr lang="en-US" sz="1800"/>
              <a:t> Create an account - </a:t>
            </a:r>
            <a:r>
              <a:rPr lang="en-US" sz="1800" u="sng">
                <a:solidFill>
                  <a:schemeClr val="hlink"/>
                </a:solidFill>
                <a:hlinkClick r:id="rId3"/>
              </a:rPr>
              <a:t>Foundant</a:t>
            </a:r>
            <a:endParaRPr sz="1800"/>
          </a:p>
          <a:p>
            <a:pPr marL="384048" lvl="1" indent="-66039" algn="l" rtl="0">
              <a:lnSpc>
                <a:spcPct val="100000"/>
              </a:lnSpc>
              <a:spcBef>
                <a:spcPts val="400"/>
              </a:spcBef>
              <a:spcAft>
                <a:spcPts val="0"/>
              </a:spcAft>
              <a:buClr>
                <a:schemeClr val="accent4"/>
              </a:buClr>
              <a:buSzPts val="1840"/>
              <a:buFont typeface="Verdana"/>
              <a:buNone/>
            </a:pPr>
            <a:endParaRPr sz="1600"/>
          </a:p>
          <a:p>
            <a:pPr marL="0" lvl="0" indent="0" algn="l" rtl="0">
              <a:lnSpc>
                <a:spcPct val="100000"/>
              </a:lnSpc>
              <a:spcBef>
                <a:spcPts val="1600"/>
              </a:spcBef>
              <a:spcAft>
                <a:spcPts val="0"/>
              </a:spcAft>
              <a:buClr>
                <a:schemeClr val="accent4"/>
              </a:buClr>
              <a:buSzPts val="2070"/>
              <a:buNone/>
            </a:pPr>
            <a:endParaRPr sz="1800"/>
          </a:p>
        </p:txBody>
      </p:sp>
      <p:sp>
        <p:nvSpPr>
          <p:cNvPr id="353" name="Google Shape;353;p21"/>
          <p:cNvSpPr txBox="1"/>
          <p:nvPr/>
        </p:nvSpPr>
        <p:spPr>
          <a:xfrm>
            <a:off x="1097277" y="2102177"/>
            <a:ext cx="8544433" cy="4394181"/>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0"/>
              </a:spcBef>
              <a:spcAft>
                <a:spcPts val="0"/>
              </a:spcAft>
              <a:buClr>
                <a:schemeClr val="accent5"/>
              </a:buClr>
              <a:buSzPts val="1840"/>
              <a:buFont typeface="Calibri"/>
              <a:buNone/>
            </a:pPr>
            <a:endParaRPr sz="1600">
              <a:solidFill>
                <a:srgbClr val="3F3F3F"/>
              </a:solidFill>
              <a:latin typeface="Verdana"/>
              <a:ea typeface="Verdana"/>
              <a:cs typeface="Verdana"/>
              <a:sym typeface="Verdana"/>
            </a:endParaRPr>
          </a:p>
        </p:txBody>
      </p:sp>
      <p:sp>
        <p:nvSpPr>
          <p:cNvPr id="354" name="Google Shape;354;p21"/>
          <p:cNvSpPr>
            <a:spLocks noGrp="1"/>
          </p:cNvSpPr>
          <p:nvPr>
            <p:ph type="pic" idx="2"/>
          </p:nvPr>
        </p:nvSpPr>
        <p:spPr>
          <a:xfrm>
            <a:off x="10124387" y="0"/>
            <a:ext cx="2067613" cy="6858001"/>
          </a:xfrm>
          <a:prstGeom prst="rect">
            <a:avLst/>
          </a:prstGeom>
          <a:gradFill>
            <a:gsLst>
              <a:gs pos="0">
                <a:srgbClr val="FFFDF3"/>
              </a:gs>
              <a:gs pos="74000">
                <a:srgbClr val="FCF2A1"/>
              </a:gs>
              <a:gs pos="83000">
                <a:srgbClr val="FCF2A1"/>
              </a:gs>
              <a:gs pos="100000">
                <a:srgbClr val="FDF6C0"/>
              </a:gs>
            </a:gsLst>
            <a:lin ang="5400000" scaled="0"/>
          </a:gradFill>
          <a:ln>
            <a:noFill/>
          </a:ln>
        </p:spPr>
      </p:sp>
      <p:sp>
        <p:nvSpPr>
          <p:cNvPr id="355" name="Google Shape;355;p21"/>
          <p:cNvSpPr txBox="1">
            <a:spLocks noGrp="1"/>
          </p:cNvSpPr>
          <p:nvPr>
            <p:ph type="title"/>
          </p:nvPr>
        </p:nvSpPr>
        <p:spPr>
          <a:xfrm>
            <a:off x="1097280" y="421817"/>
            <a:ext cx="892683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FOUNDANT OVERVIEW</a:t>
            </a:r>
            <a:endParaRPr/>
          </a:p>
        </p:txBody>
      </p:sp>
      <p:pic>
        <p:nvPicPr>
          <p:cNvPr id="356" name="Google Shape;356;p21"/>
          <p:cNvPicPr preferRelativeResize="0"/>
          <p:nvPr/>
        </p:nvPicPr>
        <p:blipFill rotWithShape="1">
          <a:blip r:embed="rId4">
            <a:alphaModFix/>
          </a:blip>
          <a:srcRect b="5181"/>
          <a:stretch/>
        </p:blipFill>
        <p:spPr>
          <a:xfrm>
            <a:off x="1652185" y="2700163"/>
            <a:ext cx="7434616" cy="39784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2"/>
          <p:cNvSpPr txBox="1">
            <a:spLocks noGrp="1"/>
          </p:cNvSpPr>
          <p:nvPr>
            <p:ph type="body" idx="1"/>
          </p:nvPr>
        </p:nvSpPr>
        <p:spPr>
          <a:xfrm>
            <a:off x="1097278" y="2102177"/>
            <a:ext cx="6697982" cy="4394181"/>
          </a:xfrm>
          <a:prstGeom prst="rect">
            <a:avLst/>
          </a:prstGeom>
          <a:noFill/>
          <a:ln>
            <a:noFill/>
          </a:ln>
        </p:spPr>
        <p:txBody>
          <a:bodyPr spcFirstLastPara="1" wrap="square" lIns="0" tIns="45700" rIns="0" bIns="45700" anchor="t" anchorCtr="0">
            <a:normAutofit/>
          </a:bodyPr>
          <a:lstStyle/>
          <a:p>
            <a:pPr marL="91440" lvl="0" indent="-131445" algn="l" rtl="0">
              <a:lnSpc>
                <a:spcPct val="100000"/>
              </a:lnSpc>
              <a:spcBef>
                <a:spcPts val="0"/>
              </a:spcBef>
              <a:spcAft>
                <a:spcPts val="0"/>
              </a:spcAft>
              <a:buClr>
                <a:schemeClr val="accent4"/>
              </a:buClr>
              <a:buSzPts val="2070"/>
              <a:buFont typeface="Verdana"/>
              <a:buChar char="•"/>
            </a:pPr>
            <a:r>
              <a:rPr lang="en-US" sz="1800"/>
              <a:t> Assigned Grants</a:t>
            </a:r>
            <a:endParaRPr/>
          </a:p>
          <a:p>
            <a:pPr marL="384048" lvl="1" indent="-66039" algn="l" rtl="0">
              <a:lnSpc>
                <a:spcPct val="100000"/>
              </a:lnSpc>
              <a:spcBef>
                <a:spcPts val="400"/>
              </a:spcBef>
              <a:spcAft>
                <a:spcPts val="0"/>
              </a:spcAft>
              <a:buClr>
                <a:schemeClr val="accent4"/>
              </a:buClr>
              <a:buSzPts val="1840"/>
              <a:buFont typeface="Verdana"/>
              <a:buNone/>
            </a:pPr>
            <a:endParaRPr sz="1600"/>
          </a:p>
          <a:p>
            <a:pPr marL="0" lvl="0" indent="0" algn="l" rtl="0">
              <a:lnSpc>
                <a:spcPct val="100000"/>
              </a:lnSpc>
              <a:spcBef>
                <a:spcPts val="1600"/>
              </a:spcBef>
              <a:spcAft>
                <a:spcPts val="0"/>
              </a:spcAft>
              <a:buClr>
                <a:schemeClr val="accent4"/>
              </a:buClr>
              <a:buSzPts val="2070"/>
              <a:buNone/>
            </a:pPr>
            <a:endParaRPr sz="1800"/>
          </a:p>
        </p:txBody>
      </p:sp>
      <p:sp>
        <p:nvSpPr>
          <p:cNvPr id="363" name="Google Shape;363;p22"/>
          <p:cNvSpPr txBox="1"/>
          <p:nvPr/>
        </p:nvSpPr>
        <p:spPr>
          <a:xfrm>
            <a:off x="1097277" y="2102177"/>
            <a:ext cx="8544433" cy="4394181"/>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0"/>
              </a:spcBef>
              <a:spcAft>
                <a:spcPts val="0"/>
              </a:spcAft>
              <a:buClr>
                <a:schemeClr val="accent5"/>
              </a:buClr>
              <a:buSzPts val="1840"/>
              <a:buFont typeface="Calibri"/>
              <a:buNone/>
            </a:pPr>
            <a:endParaRPr sz="1600">
              <a:solidFill>
                <a:srgbClr val="3F3F3F"/>
              </a:solidFill>
              <a:latin typeface="Verdana"/>
              <a:ea typeface="Verdana"/>
              <a:cs typeface="Verdana"/>
              <a:sym typeface="Verdana"/>
            </a:endParaRPr>
          </a:p>
        </p:txBody>
      </p:sp>
      <p:sp>
        <p:nvSpPr>
          <p:cNvPr id="364" name="Google Shape;364;p22"/>
          <p:cNvSpPr>
            <a:spLocks noGrp="1"/>
          </p:cNvSpPr>
          <p:nvPr>
            <p:ph type="pic" idx="2"/>
          </p:nvPr>
        </p:nvSpPr>
        <p:spPr>
          <a:xfrm>
            <a:off x="10124387" y="0"/>
            <a:ext cx="2067613" cy="6858001"/>
          </a:xfrm>
          <a:prstGeom prst="rect">
            <a:avLst/>
          </a:prstGeom>
          <a:gradFill>
            <a:gsLst>
              <a:gs pos="0">
                <a:srgbClr val="FFFDF3"/>
              </a:gs>
              <a:gs pos="74000">
                <a:srgbClr val="FCF2A1"/>
              </a:gs>
              <a:gs pos="83000">
                <a:srgbClr val="FCF2A1"/>
              </a:gs>
              <a:gs pos="100000">
                <a:srgbClr val="FDF6C0"/>
              </a:gs>
            </a:gsLst>
            <a:lin ang="5400000" scaled="0"/>
          </a:gradFill>
          <a:ln>
            <a:noFill/>
          </a:ln>
        </p:spPr>
      </p:sp>
      <p:sp>
        <p:nvSpPr>
          <p:cNvPr id="365" name="Google Shape;365;p22"/>
          <p:cNvSpPr txBox="1">
            <a:spLocks noGrp="1"/>
          </p:cNvSpPr>
          <p:nvPr>
            <p:ph type="title"/>
          </p:nvPr>
        </p:nvSpPr>
        <p:spPr>
          <a:xfrm>
            <a:off x="1097280" y="421817"/>
            <a:ext cx="892683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FOUNDANT OVERVIEW</a:t>
            </a:r>
            <a:endParaRPr/>
          </a:p>
        </p:txBody>
      </p:sp>
      <p:pic>
        <p:nvPicPr>
          <p:cNvPr id="366" name="Google Shape;366;p22"/>
          <p:cNvPicPr preferRelativeResize="0"/>
          <p:nvPr/>
        </p:nvPicPr>
        <p:blipFill rotWithShape="1">
          <a:blip r:embed="rId3">
            <a:alphaModFix/>
          </a:blip>
          <a:srcRect/>
          <a:stretch/>
        </p:blipFill>
        <p:spPr>
          <a:xfrm>
            <a:off x="604837" y="2952560"/>
            <a:ext cx="10982325" cy="2114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3"/>
          <p:cNvSpPr>
            <a:spLocks noGrp="1"/>
          </p:cNvSpPr>
          <p:nvPr>
            <p:ph type="pic" idx="2"/>
          </p:nvPr>
        </p:nvSpPr>
        <p:spPr>
          <a:xfrm>
            <a:off x="10124387" y="0"/>
            <a:ext cx="2067613" cy="6858001"/>
          </a:xfrm>
          <a:prstGeom prst="rect">
            <a:avLst/>
          </a:prstGeom>
          <a:gradFill>
            <a:gsLst>
              <a:gs pos="0">
                <a:srgbClr val="FFFDF3"/>
              </a:gs>
              <a:gs pos="74000">
                <a:srgbClr val="FCF2A1"/>
              </a:gs>
              <a:gs pos="83000">
                <a:srgbClr val="FCF2A1"/>
              </a:gs>
              <a:gs pos="100000">
                <a:srgbClr val="FDF6C0"/>
              </a:gs>
            </a:gsLst>
            <a:lin ang="5400000" scaled="0"/>
          </a:gradFill>
          <a:ln>
            <a:noFill/>
          </a:ln>
        </p:spPr>
      </p:sp>
      <p:sp>
        <p:nvSpPr>
          <p:cNvPr id="373" name="Google Shape;373;p23"/>
          <p:cNvSpPr txBox="1">
            <a:spLocks noGrp="1"/>
          </p:cNvSpPr>
          <p:nvPr>
            <p:ph type="title"/>
          </p:nvPr>
        </p:nvSpPr>
        <p:spPr>
          <a:xfrm>
            <a:off x="1097280" y="421817"/>
            <a:ext cx="892683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FOUNDANT OVERVIEW</a:t>
            </a:r>
            <a:endParaRPr/>
          </a:p>
        </p:txBody>
      </p:sp>
      <p:pic>
        <p:nvPicPr>
          <p:cNvPr id="374" name="Google Shape;374;p23"/>
          <p:cNvPicPr preferRelativeResize="0"/>
          <p:nvPr/>
        </p:nvPicPr>
        <p:blipFill rotWithShape="1">
          <a:blip r:embed="rId3">
            <a:alphaModFix/>
          </a:blip>
          <a:srcRect/>
          <a:stretch/>
        </p:blipFill>
        <p:spPr>
          <a:xfrm>
            <a:off x="1408414" y="1476143"/>
            <a:ext cx="8926831" cy="49600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0" name="Google Shape;380;p24"/>
          <p:cNvGrpSpPr/>
          <p:nvPr/>
        </p:nvGrpSpPr>
        <p:grpSpPr>
          <a:xfrm>
            <a:off x="1241847" y="2110010"/>
            <a:ext cx="9768631" cy="3757166"/>
            <a:chOff x="1241847" y="2110010"/>
            <a:chExt cx="9768631" cy="3757166"/>
          </a:xfrm>
        </p:grpSpPr>
        <p:sp>
          <p:nvSpPr>
            <p:cNvPr id="381" name="Google Shape;381;p24"/>
            <p:cNvSpPr/>
            <p:nvPr/>
          </p:nvSpPr>
          <p:spPr>
            <a:xfrm>
              <a:off x="1241847" y="2110010"/>
              <a:ext cx="3757166" cy="3757166"/>
            </a:xfrm>
            <a:custGeom>
              <a:avLst/>
              <a:gdLst/>
              <a:ahLst/>
              <a:cxnLst/>
              <a:rect l="l" t="t" r="r" b="b"/>
              <a:pathLst>
                <a:path w="3757166" h="3757166" extrusionOk="0">
                  <a:moveTo>
                    <a:pt x="0" y="1878583"/>
                  </a:moveTo>
                  <a:cubicBezTo>
                    <a:pt x="0" y="841070"/>
                    <a:pt x="841070" y="0"/>
                    <a:pt x="1878583" y="0"/>
                  </a:cubicBezTo>
                  <a:cubicBezTo>
                    <a:pt x="2916096" y="0"/>
                    <a:pt x="3757166" y="841070"/>
                    <a:pt x="3757166" y="1878583"/>
                  </a:cubicBezTo>
                  <a:cubicBezTo>
                    <a:pt x="3757166" y="2916096"/>
                    <a:pt x="2916096" y="3757166"/>
                    <a:pt x="1878583" y="3757166"/>
                  </a:cubicBezTo>
                  <a:cubicBezTo>
                    <a:pt x="841070" y="3757166"/>
                    <a:pt x="0" y="2916096"/>
                    <a:pt x="0" y="1878583"/>
                  </a:cubicBezTo>
                  <a:close/>
                </a:path>
              </a:pathLst>
            </a:custGeom>
            <a:solidFill>
              <a:srgbClr val="13E7CD">
                <a:alpha val="49803"/>
              </a:srgbClr>
            </a:solidFill>
            <a:ln w="15875" cap="flat" cmpd="sng">
              <a:solidFill>
                <a:schemeClr val="lt1"/>
              </a:solidFill>
              <a:prstDash val="solid"/>
              <a:round/>
              <a:headEnd type="none" w="sm" len="sm"/>
              <a:tailEnd type="none" w="sm" len="sm"/>
            </a:ln>
          </p:spPr>
          <p:txBody>
            <a:bodyPr spcFirstLastPara="1" wrap="square" lIns="756975" tIns="696250" rIns="756975" bIns="696250" anchor="ctr" anchorCtr="0">
              <a:noAutofit/>
            </a:bodyPr>
            <a:lstStyle/>
            <a:p>
              <a:pPr marL="0" marR="0" lvl="0" indent="0" algn="ctr" rtl="0">
                <a:lnSpc>
                  <a:spcPct val="90000"/>
                </a:lnSpc>
                <a:spcBef>
                  <a:spcPts val="0"/>
                </a:spcBef>
                <a:spcAft>
                  <a:spcPts val="0"/>
                </a:spcAft>
                <a:buClr>
                  <a:srgbClr val="3F3F3F"/>
                </a:buClr>
                <a:buSzPts val="11500"/>
                <a:buFont typeface="Verdana"/>
                <a:buNone/>
              </a:pPr>
              <a:r>
                <a:rPr lang="en-US" sz="11500">
                  <a:solidFill>
                    <a:srgbClr val="3F3F3F"/>
                  </a:solidFill>
                  <a:latin typeface="Verdana"/>
                  <a:ea typeface="Verdana"/>
                  <a:cs typeface="Verdana"/>
                  <a:sym typeface="Verdana"/>
                </a:rPr>
                <a:t>?</a:t>
              </a:r>
              <a:endParaRPr sz="11500" baseline="30000">
                <a:solidFill>
                  <a:srgbClr val="3F3F3F"/>
                </a:solidFill>
                <a:latin typeface="Verdana"/>
                <a:ea typeface="Verdana"/>
                <a:cs typeface="Verdana"/>
                <a:sym typeface="Verdana"/>
              </a:endParaRPr>
            </a:p>
          </p:txBody>
        </p:sp>
        <p:sp>
          <p:nvSpPr>
            <p:cNvPr id="382" name="Google Shape;382;p24"/>
            <p:cNvSpPr/>
            <p:nvPr/>
          </p:nvSpPr>
          <p:spPr>
            <a:xfrm>
              <a:off x="4247579" y="2110010"/>
              <a:ext cx="3757166" cy="3757166"/>
            </a:xfrm>
            <a:custGeom>
              <a:avLst/>
              <a:gdLst/>
              <a:ahLst/>
              <a:cxnLst/>
              <a:rect l="l" t="t" r="r" b="b"/>
              <a:pathLst>
                <a:path w="3757166" h="3757166" extrusionOk="0">
                  <a:moveTo>
                    <a:pt x="0" y="1878583"/>
                  </a:moveTo>
                  <a:cubicBezTo>
                    <a:pt x="0" y="841070"/>
                    <a:pt x="841070" y="0"/>
                    <a:pt x="1878583" y="0"/>
                  </a:cubicBezTo>
                  <a:cubicBezTo>
                    <a:pt x="2916096" y="0"/>
                    <a:pt x="3757166" y="841070"/>
                    <a:pt x="3757166" y="1878583"/>
                  </a:cubicBezTo>
                  <a:cubicBezTo>
                    <a:pt x="3757166" y="2916096"/>
                    <a:pt x="2916096" y="3757166"/>
                    <a:pt x="1878583" y="3757166"/>
                  </a:cubicBezTo>
                  <a:cubicBezTo>
                    <a:pt x="841070" y="3757166"/>
                    <a:pt x="0" y="2916096"/>
                    <a:pt x="0" y="1878583"/>
                  </a:cubicBezTo>
                  <a:close/>
                </a:path>
              </a:pathLst>
            </a:custGeom>
            <a:solidFill>
              <a:srgbClr val="60D735">
                <a:alpha val="49803"/>
              </a:srgbClr>
            </a:solidFill>
            <a:ln w="15875" cap="flat" cmpd="sng">
              <a:solidFill>
                <a:schemeClr val="lt1"/>
              </a:solidFill>
              <a:prstDash val="solid"/>
              <a:round/>
              <a:headEnd type="none" w="sm" len="sm"/>
              <a:tailEnd type="none" w="sm" len="sm"/>
            </a:ln>
          </p:spPr>
          <p:txBody>
            <a:bodyPr spcFirstLastPara="1" wrap="square" lIns="756975" tIns="696250" rIns="756975" bIns="696250" anchor="ctr" anchorCtr="0">
              <a:noAutofit/>
            </a:bodyPr>
            <a:lstStyle/>
            <a:p>
              <a:pPr marL="0" marR="0" lvl="0" indent="0" algn="ctr" rtl="0">
                <a:lnSpc>
                  <a:spcPct val="90000"/>
                </a:lnSpc>
                <a:spcBef>
                  <a:spcPts val="0"/>
                </a:spcBef>
                <a:spcAft>
                  <a:spcPts val="0"/>
                </a:spcAft>
                <a:buClr>
                  <a:srgbClr val="3F3F3F"/>
                </a:buClr>
                <a:buSzPts val="11500"/>
                <a:buFont typeface="Verdana"/>
                <a:buNone/>
              </a:pPr>
              <a:r>
                <a:rPr lang="en-US" sz="11500">
                  <a:solidFill>
                    <a:srgbClr val="3F3F3F"/>
                  </a:solidFill>
                  <a:latin typeface="Verdana"/>
                  <a:ea typeface="Verdana"/>
                  <a:cs typeface="Verdana"/>
                  <a:sym typeface="Verdana"/>
                </a:rPr>
                <a:t>?</a:t>
              </a:r>
              <a:endParaRPr sz="9600">
                <a:solidFill>
                  <a:srgbClr val="3F3F3F"/>
                </a:solidFill>
                <a:latin typeface="Verdana"/>
                <a:ea typeface="Verdana"/>
                <a:cs typeface="Verdana"/>
                <a:sym typeface="Verdana"/>
              </a:endParaRPr>
            </a:p>
          </p:txBody>
        </p:sp>
        <p:sp>
          <p:nvSpPr>
            <p:cNvPr id="383" name="Google Shape;383;p24"/>
            <p:cNvSpPr/>
            <p:nvPr/>
          </p:nvSpPr>
          <p:spPr>
            <a:xfrm>
              <a:off x="7253312" y="2110010"/>
              <a:ext cx="3757166" cy="3757166"/>
            </a:xfrm>
            <a:custGeom>
              <a:avLst/>
              <a:gdLst/>
              <a:ahLst/>
              <a:cxnLst/>
              <a:rect l="l" t="t" r="r" b="b"/>
              <a:pathLst>
                <a:path w="3757166" h="3757166" extrusionOk="0">
                  <a:moveTo>
                    <a:pt x="0" y="1878583"/>
                  </a:moveTo>
                  <a:cubicBezTo>
                    <a:pt x="0" y="841070"/>
                    <a:pt x="841070" y="0"/>
                    <a:pt x="1878583" y="0"/>
                  </a:cubicBezTo>
                  <a:cubicBezTo>
                    <a:pt x="2916096" y="0"/>
                    <a:pt x="3757166" y="841070"/>
                    <a:pt x="3757166" y="1878583"/>
                  </a:cubicBezTo>
                  <a:cubicBezTo>
                    <a:pt x="3757166" y="2916096"/>
                    <a:pt x="2916096" y="3757166"/>
                    <a:pt x="1878583" y="3757166"/>
                  </a:cubicBezTo>
                  <a:cubicBezTo>
                    <a:pt x="841070" y="3757166"/>
                    <a:pt x="0" y="2916096"/>
                    <a:pt x="0" y="1878583"/>
                  </a:cubicBezTo>
                  <a:close/>
                </a:path>
              </a:pathLst>
            </a:custGeom>
            <a:solidFill>
              <a:srgbClr val="F9E131">
                <a:alpha val="49803"/>
              </a:srgbClr>
            </a:solidFill>
            <a:ln w="15875" cap="flat" cmpd="sng">
              <a:solidFill>
                <a:schemeClr val="lt1"/>
              </a:solidFill>
              <a:prstDash val="solid"/>
              <a:round/>
              <a:headEnd type="none" w="sm" len="sm"/>
              <a:tailEnd type="none" w="sm" len="sm"/>
            </a:ln>
          </p:spPr>
          <p:txBody>
            <a:bodyPr spcFirstLastPara="1" wrap="square" lIns="756975" tIns="570525" rIns="756975" bIns="570525" anchor="ctr" anchorCtr="0">
              <a:noAutofit/>
            </a:bodyPr>
            <a:lstStyle/>
            <a:p>
              <a:pPr marL="0" marR="0" lvl="0" indent="0" algn="ctr" rtl="0">
                <a:lnSpc>
                  <a:spcPct val="90000"/>
                </a:lnSpc>
                <a:spcBef>
                  <a:spcPts val="0"/>
                </a:spcBef>
                <a:spcAft>
                  <a:spcPts val="0"/>
                </a:spcAft>
                <a:buClr>
                  <a:srgbClr val="3F3F3F"/>
                </a:buClr>
                <a:buSzPts val="1600"/>
                <a:buFont typeface="Verdana"/>
                <a:buNone/>
              </a:pPr>
              <a:r>
                <a:rPr lang="en-US" sz="1600" u="sng">
                  <a:solidFill>
                    <a:srgbClr val="3F3F3F"/>
                  </a:solidFill>
                  <a:latin typeface="Verdana"/>
                  <a:ea typeface="Verdana"/>
                  <a:cs typeface="Verdana"/>
                  <a:sym typeface="Verdana"/>
                </a:rPr>
                <a:t>Questions</a:t>
              </a:r>
              <a:endParaRPr/>
            </a:p>
            <a:p>
              <a:pPr marL="0" marR="0" lvl="0" indent="0" algn="ctr" rtl="0">
                <a:lnSpc>
                  <a:spcPct val="90000"/>
                </a:lnSpc>
                <a:spcBef>
                  <a:spcPts val="560"/>
                </a:spcBef>
                <a:spcAft>
                  <a:spcPts val="0"/>
                </a:spcAft>
                <a:buClr>
                  <a:srgbClr val="3F3F3F"/>
                </a:buClr>
                <a:buSzPts val="1600"/>
                <a:buFont typeface="Verdana"/>
                <a:buNone/>
              </a:pPr>
              <a:r>
                <a:rPr lang="en-US" sz="1600">
                  <a:solidFill>
                    <a:srgbClr val="3F3F3F"/>
                  </a:solidFill>
                  <a:latin typeface="Verdana"/>
                  <a:ea typeface="Verdana"/>
                  <a:cs typeface="Verdana"/>
                  <a:sym typeface="Verdana"/>
                </a:rPr>
                <a:t>Katie Johnson, Grants Chair</a:t>
              </a:r>
              <a:endParaRPr/>
            </a:p>
            <a:p>
              <a:pPr marL="0" marR="0" lvl="0" indent="0" algn="ctr" rtl="0">
                <a:lnSpc>
                  <a:spcPct val="90000"/>
                </a:lnSpc>
                <a:spcBef>
                  <a:spcPts val="560"/>
                </a:spcBef>
                <a:spcAft>
                  <a:spcPts val="0"/>
                </a:spcAft>
                <a:buClr>
                  <a:srgbClr val="3F3F3F"/>
                </a:buClr>
                <a:buSzPts val="1100"/>
                <a:buFont typeface="Verdana"/>
                <a:buNone/>
              </a:pPr>
              <a:r>
                <a:rPr lang="en-US" sz="1100" u="sng">
                  <a:solidFill>
                    <a:srgbClr val="3F3F3F"/>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Grants@defundforwomen.com</a:t>
              </a:r>
              <a:endParaRPr sz="1100">
                <a:solidFill>
                  <a:srgbClr val="3F3F3F"/>
                </a:solidFill>
                <a:latin typeface="Verdana"/>
                <a:ea typeface="Verdana"/>
                <a:cs typeface="Verdana"/>
                <a:sym typeface="Verdana"/>
              </a:endParaRPr>
            </a:p>
            <a:p>
              <a:pPr marL="0" marR="0" lvl="0" indent="0" algn="ctr" rtl="0">
                <a:lnSpc>
                  <a:spcPct val="90000"/>
                </a:lnSpc>
                <a:spcBef>
                  <a:spcPts val="385"/>
                </a:spcBef>
                <a:spcAft>
                  <a:spcPts val="0"/>
                </a:spcAft>
                <a:buClr>
                  <a:srgbClr val="3F3F3F"/>
                </a:buClr>
                <a:buSzPts val="1600"/>
                <a:buFont typeface="Verdana"/>
                <a:buNone/>
              </a:pPr>
              <a:r>
                <a:rPr lang="en-US" sz="1600">
                  <a:solidFill>
                    <a:srgbClr val="3F3F3F"/>
                  </a:solidFill>
                  <a:latin typeface="Verdana"/>
                  <a:ea typeface="Verdana"/>
                  <a:cs typeface="Verdana"/>
                  <a:sym typeface="Verdana"/>
                </a:rPr>
                <a:t>302.563.6830</a:t>
              </a:r>
              <a:endParaRPr/>
            </a:p>
          </p:txBody>
        </p:sp>
      </p:grpSp>
      <p:sp>
        <p:nvSpPr>
          <p:cNvPr id="384" name="Google Shape;384;p24"/>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
          <p:cNvPicPr preferRelativeResize="0">
            <a:picLocks noGrp="1"/>
          </p:cNvPicPr>
          <p:nvPr>
            <p:ph type="pic" idx="2"/>
          </p:nvPr>
        </p:nvPicPr>
        <p:blipFill rotWithShape="1">
          <a:blip r:embed="rId3">
            <a:alphaModFix/>
          </a:blip>
          <a:srcRect/>
          <a:stretch/>
        </p:blipFill>
        <p:spPr>
          <a:xfrm>
            <a:off x="5654414" y="265113"/>
            <a:ext cx="6089650" cy="6089650"/>
          </a:xfrm>
          <a:prstGeom prst="ellipse">
            <a:avLst/>
          </a:prstGeom>
          <a:gradFill>
            <a:gsLst>
              <a:gs pos="0">
                <a:srgbClr val="EB3D94"/>
              </a:gs>
              <a:gs pos="23000">
                <a:srgbClr val="EB3D94"/>
              </a:gs>
              <a:gs pos="69000">
                <a:srgbClr val="E3167D"/>
              </a:gs>
              <a:gs pos="97000">
                <a:srgbClr val="D41574"/>
              </a:gs>
              <a:gs pos="100000">
                <a:srgbClr val="D41574"/>
              </a:gs>
            </a:gsLst>
            <a:path path="circle">
              <a:fillToRect l="50000" t="50000" r="50000" b="50000"/>
            </a:path>
            <a:tileRect/>
          </a:gradFill>
          <a:ln>
            <a:noFill/>
          </a:ln>
        </p:spPr>
      </p:pic>
      <p:sp>
        <p:nvSpPr>
          <p:cNvPr id="186" name="Google Shape;186;p3"/>
          <p:cNvSpPr txBox="1">
            <a:spLocks noGrp="1"/>
          </p:cNvSpPr>
          <p:nvPr>
            <p:ph type="body" idx="1"/>
          </p:nvPr>
        </p:nvSpPr>
        <p:spPr>
          <a:xfrm>
            <a:off x="1097279" y="1790891"/>
            <a:ext cx="4144096" cy="4032225"/>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SzPts val="1600"/>
              <a:buNone/>
            </a:pPr>
            <a:r>
              <a:rPr lang="en-US"/>
              <a:t>Welcome</a:t>
            </a:r>
            <a:endParaRPr/>
          </a:p>
          <a:p>
            <a:pPr marL="0" lvl="0" indent="0" algn="l" rtl="0">
              <a:lnSpc>
                <a:spcPct val="100000"/>
              </a:lnSpc>
              <a:spcBef>
                <a:spcPts val="1400"/>
              </a:spcBef>
              <a:spcAft>
                <a:spcPts val="0"/>
              </a:spcAft>
              <a:buSzPts val="1600"/>
              <a:buNone/>
            </a:pPr>
            <a:r>
              <a:rPr lang="en-US"/>
              <a:t>Grant Committee Introductions and Responsibilities</a:t>
            </a:r>
            <a:endParaRPr/>
          </a:p>
          <a:p>
            <a:pPr marL="0" lvl="0" indent="0" algn="l" rtl="0">
              <a:lnSpc>
                <a:spcPct val="100000"/>
              </a:lnSpc>
              <a:spcBef>
                <a:spcPts val="1400"/>
              </a:spcBef>
              <a:spcAft>
                <a:spcPts val="0"/>
              </a:spcAft>
              <a:buSzPts val="1600"/>
              <a:buNone/>
            </a:pPr>
            <a:r>
              <a:rPr lang="en-US"/>
              <a:t>2024 Timetable</a:t>
            </a:r>
            <a:endParaRPr/>
          </a:p>
          <a:p>
            <a:pPr marL="0" lvl="0" indent="0" algn="l" rtl="0">
              <a:lnSpc>
                <a:spcPct val="100000"/>
              </a:lnSpc>
              <a:spcBef>
                <a:spcPts val="1400"/>
              </a:spcBef>
              <a:spcAft>
                <a:spcPts val="0"/>
              </a:spcAft>
              <a:buSzPts val="1600"/>
              <a:buNone/>
            </a:pPr>
            <a:r>
              <a:rPr lang="en-US"/>
              <a:t>2024 Grant Application Rubric</a:t>
            </a:r>
            <a:endParaRPr/>
          </a:p>
          <a:p>
            <a:pPr marL="0" lvl="0" indent="0" algn="l" rtl="0">
              <a:lnSpc>
                <a:spcPct val="100000"/>
              </a:lnSpc>
              <a:spcBef>
                <a:spcPts val="1400"/>
              </a:spcBef>
              <a:spcAft>
                <a:spcPts val="0"/>
              </a:spcAft>
              <a:buSzPts val="1600"/>
              <a:buNone/>
            </a:pPr>
            <a:r>
              <a:rPr lang="en-US"/>
              <a:t>Tips/Focus</a:t>
            </a:r>
            <a:endParaRPr/>
          </a:p>
          <a:p>
            <a:pPr marL="0" lvl="0" indent="0" algn="l" rtl="0">
              <a:lnSpc>
                <a:spcPct val="100000"/>
              </a:lnSpc>
              <a:spcBef>
                <a:spcPts val="1400"/>
              </a:spcBef>
              <a:spcAft>
                <a:spcPts val="0"/>
              </a:spcAft>
              <a:buSzPts val="1600"/>
              <a:buNone/>
            </a:pPr>
            <a:r>
              <a:rPr lang="en-US"/>
              <a:t>Foundant Overview </a:t>
            </a:r>
            <a:endParaRPr/>
          </a:p>
          <a:p>
            <a:pPr marL="0" lvl="0" indent="0" algn="l" rtl="0">
              <a:lnSpc>
                <a:spcPct val="100000"/>
              </a:lnSpc>
              <a:spcBef>
                <a:spcPts val="1400"/>
              </a:spcBef>
              <a:spcAft>
                <a:spcPts val="0"/>
              </a:spcAft>
              <a:buSzPts val="1600"/>
              <a:buNone/>
            </a:pPr>
            <a:r>
              <a:rPr lang="en-US"/>
              <a:t>Q&amp;A</a:t>
            </a:r>
            <a:endParaRPr/>
          </a:p>
          <a:p>
            <a:pPr marL="0" lvl="0" indent="0" algn="l" rtl="0">
              <a:lnSpc>
                <a:spcPct val="100000"/>
              </a:lnSpc>
              <a:spcBef>
                <a:spcPts val="1400"/>
              </a:spcBef>
              <a:spcAft>
                <a:spcPts val="0"/>
              </a:spcAft>
              <a:buSzPts val="1600"/>
              <a:buNone/>
            </a:pPr>
            <a:endParaRPr/>
          </a:p>
        </p:txBody>
      </p:sp>
      <p:sp>
        <p:nvSpPr>
          <p:cNvPr id="187" name="Google Shape;187;p3"/>
          <p:cNvSpPr txBox="1">
            <a:spLocks noGrp="1"/>
          </p:cNvSpPr>
          <p:nvPr>
            <p:ph type="title"/>
          </p:nvPr>
        </p:nvSpPr>
        <p:spPr>
          <a:xfrm>
            <a:off x="1097280" y="421817"/>
            <a:ext cx="4144095"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AGENDA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GRANT COMMITTEE</a:t>
            </a:r>
            <a:endParaRPr/>
          </a:p>
        </p:txBody>
      </p:sp>
      <p:sp>
        <p:nvSpPr>
          <p:cNvPr id="193" name="Google Shape;193;p4"/>
          <p:cNvSpPr txBox="1"/>
          <p:nvPr/>
        </p:nvSpPr>
        <p:spPr>
          <a:xfrm>
            <a:off x="1097278" y="1790892"/>
            <a:ext cx="9979217" cy="45640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400"/>
              <a:buFont typeface="Calibri"/>
              <a:buNone/>
            </a:pPr>
            <a:r>
              <a:rPr lang="en-US" sz="2400" b="0" i="0" u="none" strike="noStrike" cap="none">
                <a:solidFill>
                  <a:srgbClr val="3F3F3F"/>
                </a:solidFill>
                <a:latin typeface="Century Gothic"/>
                <a:ea typeface="Century Gothic"/>
                <a:cs typeface="Century Gothic"/>
                <a:sym typeface="Century Gothic"/>
              </a:rPr>
              <a:t>INTRODUCTIONS</a:t>
            </a:r>
            <a:endParaRPr/>
          </a:p>
          <a:p>
            <a:pPr marL="0" marR="0" lvl="0" indent="0" algn="l" rtl="0">
              <a:lnSpc>
                <a:spcPct val="100000"/>
              </a:lnSpc>
              <a:spcBef>
                <a:spcPts val="0"/>
              </a:spcBef>
              <a:spcAft>
                <a:spcPts val="0"/>
              </a:spcAft>
              <a:buClr>
                <a:schemeClr val="accent1"/>
              </a:buClr>
              <a:buSzPts val="2400"/>
              <a:buFont typeface="Calibri"/>
              <a:buNone/>
            </a:pPr>
            <a:endParaRPr sz="2400" b="0" i="0" u="none" strike="noStrike" cap="none">
              <a:solidFill>
                <a:srgbClr val="353535"/>
              </a:solidFill>
              <a:latin typeface="Noto Sans Symbols"/>
              <a:ea typeface="Noto Sans Symbols"/>
              <a:cs typeface="Noto Sans Symbols"/>
              <a:sym typeface="Noto Sans Symbols"/>
            </a:endParaRPr>
          </a:p>
          <a:p>
            <a:pPr marL="0" marR="0" lvl="0" indent="0" algn="l" rtl="0">
              <a:lnSpc>
                <a:spcPct val="100000"/>
              </a:lnSpc>
              <a:spcBef>
                <a:spcPts val="1000"/>
              </a:spcBef>
              <a:spcAft>
                <a:spcPts val="0"/>
              </a:spcAft>
              <a:buClr>
                <a:schemeClr val="accent1"/>
              </a:buClr>
              <a:buSzPts val="2400"/>
              <a:buFont typeface="Calibri"/>
              <a:buNone/>
            </a:pPr>
            <a:r>
              <a:rPr lang="en-US" sz="2400" b="0" i="0" u="none" strike="noStrike" cap="none">
                <a:solidFill>
                  <a:srgbClr val="3F3F3F"/>
                </a:solidFill>
                <a:latin typeface="Century Gothic"/>
                <a:ea typeface="Century Gothic"/>
                <a:cs typeface="Century Gothic"/>
                <a:sym typeface="Century Gothic"/>
              </a:rPr>
              <a:t>OVERVIEW/RESPONSIBILITIES</a:t>
            </a:r>
            <a:endParaRPr sz="2400" b="0" i="0" u="none" strike="noStrike" cap="none">
              <a:solidFill>
                <a:srgbClr val="353535"/>
              </a:solidFill>
              <a:latin typeface="Noto Sans Symbols"/>
              <a:ea typeface="Noto Sans Symbols"/>
              <a:cs typeface="Noto Sans Symbols"/>
              <a:sym typeface="Noto Sans Symbols"/>
            </a:endParaRPr>
          </a:p>
          <a:p>
            <a:pPr marL="742950" marR="0" lvl="1" indent="-285750" algn="l" rtl="0">
              <a:lnSpc>
                <a:spcPct val="100000"/>
              </a:lnSpc>
              <a:spcBef>
                <a:spcPts val="1000"/>
              </a:spcBef>
              <a:spcAft>
                <a:spcPts val="0"/>
              </a:spcAft>
              <a:buClr>
                <a:srgbClr val="3F3F3F"/>
              </a:buClr>
              <a:buSzPts val="2200"/>
              <a:buFont typeface="Arial"/>
              <a:buChar char="•"/>
            </a:pPr>
            <a:r>
              <a:rPr lang="en-US" sz="2200" b="0" i="0" u="none" strike="noStrike" cap="none">
                <a:solidFill>
                  <a:srgbClr val="3F3F3F"/>
                </a:solidFill>
                <a:latin typeface="Century Gothic"/>
                <a:ea typeface="Century Gothic"/>
                <a:cs typeface="Century Gothic"/>
                <a:sym typeface="Century Gothic"/>
              </a:rPr>
              <a:t>Three-year commitment</a:t>
            </a:r>
            <a:endParaRPr sz="2200" b="0" i="0" u="none" strike="noStrike" cap="none">
              <a:solidFill>
                <a:srgbClr val="353535"/>
              </a:solidFill>
              <a:latin typeface="Noto Sans Symbols"/>
              <a:ea typeface="Noto Sans Symbols"/>
              <a:cs typeface="Noto Sans Symbols"/>
              <a:sym typeface="Noto Sans Symbols"/>
            </a:endParaRPr>
          </a:p>
          <a:p>
            <a:pPr marL="742950" marR="0" lvl="1" indent="-285750" algn="l" rtl="0">
              <a:lnSpc>
                <a:spcPct val="100000"/>
              </a:lnSpc>
              <a:spcBef>
                <a:spcPts val="1000"/>
              </a:spcBef>
              <a:spcAft>
                <a:spcPts val="0"/>
              </a:spcAft>
              <a:buClr>
                <a:srgbClr val="3F3F3F"/>
              </a:buClr>
              <a:buSzPts val="2200"/>
              <a:buFont typeface="Arial"/>
              <a:buChar char="•"/>
            </a:pPr>
            <a:r>
              <a:rPr lang="en-US" sz="2200" b="0" i="0" u="none" strike="noStrike" cap="none">
                <a:solidFill>
                  <a:srgbClr val="3F3F3F"/>
                </a:solidFill>
                <a:latin typeface="Century Gothic"/>
                <a:ea typeface="Century Gothic"/>
                <a:cs typeface="Century Gothic"/>
                <a:sym typeface="Century Gothic"/>
              </a:rPr>
              <a:t>Review grant applications, score according to rubric and ultimately select final grantees.</a:t>
            </a:r>
            <a:endParaRPr sz="2200" b="0" i="0" u="none" strike="noStrike" cap="none">
              <a:solidFill>
                <a:srgbClr val="353535"/>
              </a:solidFill>
              <a:latin typeface="Noto Sans Symbols"/>
              <a:ea typeface="Noto Sans Symbols"/>
              <a:cs typeface="Noto Sans Symbols"/>
              <a:sym typeface="Noto Sans Symbols"/>
            </a:endParaRPr>
          </a:p>
          <a:p>
            <a:pPr marL="742950" marR="0" lvl="1" indent="-285750" algn="l" rtl="0">
              <a:lnSpc>
                <a:spcPct val="100000"/>
              </a:lnSpc>
              <a:spcBef>
                <a:spcPts val="1000"/>
              </a:spcBef>
              <a:spcAft>
                <a:spcPts val="0"/>
              </a:spcAft>
              <a:buClr>
                <a:srgbClr val="3F3F3F"/>
              </a:buClr>
              <a:buSzPts val="2200"/>
              <a:buFont typeface="Arial"/>
              <a:buChar char="•"/>
            </a:pPr>
            <a:r>
              <a:rPr lang="en-US" sz="2200" b="0" i="0" u="none" strike="noStrike" cap="none">
                <a:solidFill>
                  <a:srgbClr val="3F3F3F"/>
                </a:solidFill>
                <a:latin typeface="Century Gothic"/>
                <a:ea typeface="Century Gothic"/>
                <a:cs typeface="Century Gothic"/>
                <a:sym typeface="Century Gothic"/>
              </a:rPr>
              <a:t>Attend this training</a:t>
            </a:r>
            <a:endParaRPr sz="2200" b="0" i="0" u="none" strike="noStrike" cap="none">
              <a:solidFill>
                <a:srgbClr val="353535"/>
              </a:solidFill>
              <a:latin typeface="Noto Sans Symbols"/>
              <a:ea typeface="Noto Sans Symbols"/>
              <a:cs typeface="Noto Sans Symbols"/>
              <a:sym typeface="Noto Sans Symbols"/>
            </a:endParaRPr>
          </a:p>
          <a:p>
            <a:pPr marL="742950" marR="0" lvl="1" indent="-285750" algn="l" rtl="0">
              <a:lnSpc>
                <a:spcPct val="100000"/>
              </a:lnSpc>
              <a:spcBef>
                <a:spcPts val="1000"/>
              </a:spcBef>
              <a:spcAft>
                <a:spcPts val="0"/>
              </a:spcAft>
              <a:buClr>
                <a:srgbClr val="3F3F3F"/>
              </a:buClr>
              <a:buSzPts val="2200"/>
              <a:buFont typeface="Arial"/>
              <a:buChar char="•"/>
            </a:pPr>
            <a:r>
              <a:rPr lang="en-US" sz="2200" b="0" i="0" u="none" strike="noStrike" cap="none">
                <a:solidFill>
                  <a:srgbClr val="3F3F3F"/>
                </a:solidFill>
                <a:latin typeface="Century Gothic"/>
                <a:ea typeface="Century Gothic"/>
                <a:cs typeface="Century Gothic"/>
                <a:sym typeface="Century Gothic"/>
              </a:rPr>
              <a:t>Attend final selection meeting - March </a:t>
            </a:r>
            <a:r>
              <a:rPr lang="en-US" sz="2200">
                <a:solidFill>
                  <a:srgbClr val="3F3F3F"/>
                </a:solidFill>
                <a:latin typeface="Century Gothic"/>
                <a:ea typeface="Century Gothic"/>
                <a:cs typeface="Century Gothic"/>
                <a:sym typeface="Century Gothic"/>
              </a:rPr>
              <a:t>7th*</a:t>
            </a:r>
            <a:r>
              <a:rPr lang="en-US" sz="2200" b="0" i="0" u="none" strike="noStrike" cap="none">
                <a:solidFill>
                  <a:srgbClr val="3F3F3F"/>
                </a:solidFill>
                <a:latin typeface="Century Gothic"/>
                <a:ea typeface="Century Gothic"/>
                <a:cs typeface="Century Gothic"/>
                <a:sym typeface="Century Gothic"/>
              </a:rPr>
              <a:t> (Zoom meeting)</a:t>
            </a:r>
            <a:endParaRPr sz="2200" b="0" i="0" u="none" strike="noStrike" cap="none">
              <a:solidFill>
                <a:srgbClr val="353535"/>
              </a:solidFill>
              <a:latin typeface="Noto Sans Symbols"/>
              <a:ea typeface="Noto Sans Symbols"/>
              <a:cs typeface="Noto Sans Symbols"/>
              <a:sym typeface="Noto Sans Symbols"/>
            </a:endParaRPr>
          </a:p>
          <a:p>
            <a:pPr marL="742950" marR="0" lvl="1" indent="-285750" algn="l" rtl="0">
              <a:lnSpc>
                <a:spcPct val="100000"/>
              </a:lnSpc>
              <a:spcBef>
                <a:spcPts val="1000"/>
              </a:spcBef>
              <a:spcAft>
                <a:spcPts val="0"/>
              </a:spcAft>
              <a:buClr>
                <a:srgbClr val="3F3F3F"/>
              </a:buClr>
              <a:buSzPts val="2200"/>
              <a:buFont typeface="Arial"/>
              <a:buChar char="•"/>
            </a:pPr>
            <a:r>
              <a:rPr lang="en-US" sz="2200" b="0" i="0" u="none" strike="noStrike" cap="none">
                <a:solidFill>
                  <a:srgbClr val="3F3F3F"/>
                </a:solidFill>
                <a:latin typeface="Century Gothic"/>
                <a:ea typeface="Century Gothic"/>
                <a:cs typeface="Century Gothic"/>
                <a:sym typeface="Century Gothic"/>
              </a:rPr>
              <a:t>Attend the award ceremony, if possible (May 15th)</a:t>
            </a:r>
            <a:endParaRPr sz="2200" b="0" i="0" u="none" strike="noStrike" cap="none">
              <a:solidFill>
                <a:srgbClr val="353535"/>
              </a:solidFill>
              <a:latin typeface="Noto Sans Symbols"/>
              <a:ea typeface="Noto Sans Symbols"/>
              <a:cs typeface="Noto Sans Symbols"/>
              <a:sym typeface="Noto Sans Symbol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GRANT COMMITTEE</a:t>
            </a:r>
            <a:endParaRPr/>
          </a:p>
        </p:txBody>
      </p:sp>
      <p:pic>
        <p:nvPicPr>
          <p:cNvPr id="200" name="Google Shape;200;p5"/>
          <p:cNvPicPr preferRelativeResize="0"/>
          <p:nvPr/>
        </p:nvPicPr>
        <p:blipFill rotWithShape="1">
          <a:blip r:embed="rId3">
            <a:alphaModFix/>
          </a:blip>
          <a:srcRect/>
          <a:stretch/>
        </p:blipFill>
        <p:spPr>
          <a:xfrm>
            <a:off x="1554206" y="1637383"/>
            <a:ext cx="4419851" cy="4815311"/>
          </a:xfrm>
          <a:prstGeom prst="rect">
            <a:avLst/>
          </a:prstGeom>
          <a:noFill/>
          <a:ln>
            <a:noFill/>
          </a:ln>
        </p:spPr>
      </p:pic>
      <p:pic>
        <p:nvPicPr>
          <p:cNvPr id="201" name="Google Shape;201;p5"/>
          <p:cNvPicPr preferRelativeResize="0"/>
          <p:nvPr/>
        </p:nvPicPr>
        <p:blipFill rotWithShape="1">
          <a:blip r:embed="rId4">
            <a:alphaModFix/>
          </a:blip>
          <a:srcRect/>
          <a:stretch/>
        </p:blipFill>
        <p:spPr>
          <a:xfrm>
            <a:off x="6096000" y="1719437"/>
            <a:ext cx="4724697" cy="46512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6"/>
          <p:cNvGrpSpPr/>
          <p:nvPr/>
        </p:nvGrpSpPr>
        <p:grpSpPr>
          <a:xfrm>
            <a:off x="689306" y="2119775"/>
            <a:ext cx="11058997" cy="3814619"/>
            <a:chOff x="0" y="0"/>
            <a:chExt cx="11058997" cy="3814619"/>
          </a:xfrm>
        </p:grpSpPr>
        <p:sp>
          <p:nvSpPr>
            <p:cNvPr id="208" name="Google Shape;208;p6"/>
            <p:cNvSpPr/>
            <p:nvPr/>
          </p:nvSpPr>
          <p:spPr>
            <a:xfrm>
              <a:off x="0" y="1551152"/>
              <a:ext cx="11058997" cy="681620"/>
            </a:xfrm>
            <a:prstGeom prst="notchedRightArrow">
              <a:avLst>
                <a:gd name="adj1" fmla="val 50000"/>
                <a:gd name="adj2" fmla="val 5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666" y="0"/>
              <a:ext cx="1045255" cy="15043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txBox="1"/>
            <p:nvPr/>
          </p:nvSpPr>
          <p:spPr>
            <a:xfrm>
              <a:off x="9666" y="0"/>
              <a:ext cx="1045255" cy="1504315"/>
            </a:xfrm>
            <a:prstGeom prst="rect">
              <a:avLst/>
            </a:prstGeom>
            <a:noFill/>
            <a:ln>
              <a:noFill/>
            </a:ln>
          </p:spPr>
          <p:txBody>
            <a:bodyPr spcFirstLastPara="1" wrap="square" lIns="99550" tIns="99550" rIns="99550" bIns="99550" anchor="b" anchorCtr="1">
              <a:noAutofit/>
            </a:bodyPr>
            <a:lstStyle/>
            <a:p>
              <a:pPr marL="0" marR="0" lvl="0" indent="0" algn="l" rtl="0">
                <a:lnSpc>
                  <a:spcPct val="100000"/>
                </a:lnSpc>
                <a:spcBef>
                  <a:spcPts val="0"/>
                </a:spcBef>
                <a:spcAft>
                  <a:spcPts val="0"/>
                </a:spcAft>
                <a:buClr>
                  <a:srgbClr val="3F3F3F"/>
                </a:buClr>
                <a:buSzPts val="1400"/>
                <a:buFont typeface="Consolas"/>
                <a:buNone/>
              </a:pPr>
              <a:r>
                <a:rPr lang="en-US" sz="1400" b="1" i="0" u="none" strike="noStrike" cap="none">
                  <a:solidFill>
                    <a:srgbClr val="3F3F3F"/>
                  </a:solidFill>
                  <a:latin typeface="Consolas"/>
                  <a:ea typeface="Consolas"/>
                  <a:cs typeface="Consolas"/>
                  <a:sym typeface="Consolas"/>
                </a:rPr>
                <a:t>Jan.     1 – 31</a:t>
              </a:r>
              <a:endParaRPr/>
            </a:p>
            <a:p>
              <a:pPr marL="0" marR="0" lvl="0" indent="0" algn="l" rtl="0">
                <a:lnSpc>
                  <a:spcPct val="100000"/>
                </a:lnSpc>
                <a:spcBef>
                  <a:spcPts val="490"/>
                </a:spcBef>
                <a:spcAft>
                  <a:spcPts val="0"/>
                </a:spcAft>
                <a:buClr>
                  <a:srgbClr val="3F3F3F"/>
                </a:buClr>
                <a:buSzPts val="1100"/>
                <a:buFont typeface="Verdana"/>
                <a:buNone/>
              </a:pPr>
              <a:r>
                <a:rPr lang="en-US" sz="1100" b="0" i="0" u="none" strike="noStrike" cap="none">
                  <a:solidFill>
                    <a:srgbClr val="3F3F3F"/>
                  </a:solidFill>
                  <a:latin typeface="Verdana"/>
                  <a:ea typeface="Verdana"/>
                  <a:cs typeface="Verdana"/>
                  <a:sym typeface="Verdana"/>
                </a:rPr>
                <a:t>Applications accepted online via Grant Portal</a:t>
              </a:r>
              <a:endParaRPr/>
            </a:p>
          </p:txBody>
        </p:sp>
        <p:sp>
          <p:nvSpPr>
            <p:cNvPr id="211" name="Google Shape;211;p6"/>
            <p:cNvSpPr/>
            <p:nvPr/>
          </p:nvSpPr>
          <p:spPr>
            <a:xfrm>
              <a:off x="344255" y="1692354"/>
              <a:ext cx="376078" cy="376078"/>
            </a:xfrm>
            <a:prstGeom prst="ellipse">
              <a:avLst/>
            </a:prstGeom>
            <a:solidFill>
              <a:srgbClr val="13E7CD"/>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1098072" y="2256472"/>
              <a:ext cx="1084823" cy="15043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txBox="1"/>
            <p:nvPr/>
          </p:nvSpPr>
          <p:spPr>
            <a:xfrm>
              <a:off x="1098072" y="2256472"/>
              <a:ext cx="1084823" cy="1504315"/>
            </a:xfrm>
            <a:prstGeom prst="rect">
              <a:avLst/>
            </a:prstGeom>
            <a:noFill/>
            <a:ln>
              <a:noFill/>
            </a:ln>
          </p:spPr>
          <p:txBody>
            <a:bodyPr spcFirstLastPara="1" wrap="square" lIns="99550" tIns="99550" rIns="99550" bIns="99550" anchor="t" anchorCtr="1">
              <a:noAutofit/>
            </a:bodyPr>
            <a:lstStyle/>
            <a:p>
              <a:pPr marL="17463" marR="0" lvl="0" indent="-17463" algn="l" rtl="0">
                <a:lnSpc>
                  <a:spcPct val="100000"/>
                </a:lnSpc>
                <a:spcBef>
                  <a:spcPts val="0"/>
                </a:spcBef>
                <a:spcAft>
                  <a:spcPts val="0"/>
                </a:spcAft>
                <a:buClr>
                  <a:srgbClr val="3F3F3F"/>
                </a:buClr>
                <a:buSzPts val="1400"/>
                <a:buFont typeface="Consolas"/>
                <a:buNone/>
              </a:pPr>
              <a:r>
                <a:rPr lang="en-US" sz="1400" b="1" i="0" u="none" strike="noStrike" cap="none">
                  <a:solidFill>
                    <a:srgbClr val="3F3F3F"/>
                  </a:solidFill>
                  <a:latin typeface="Consolas"/>
                  <a:ea typeface="Consolas"/>
                  <a:cs typeface="Consolas"/>
                  <a:sym typeface="Consolas"/>
                </a:rPr>
                <a:t>Jan. </a:t>
              </a:r>
              <a:r>
                <a:rPr lang="en-US" b="1">
                  <a:solidFill>
                    <a:srgbClr val="3F3F3F"/>
                  </a:solidFill>
                  <a:latin typeface="Consolas"/>
                  <a:ea typeface="Consolas"/>
                  <a:cs typeface="Consolas"/>
                  <a:sym typeface="Consolas"/>
                </a:rPr>
                <a:t>16</a:t>
              </a:r>
              <a:r>
                <a:rPr lang="en-US" sz="1400" b="1" i="0" u="none" strike="noStrike" cap="none">
                  <a:solidFill>
                    <a:srgbClr val="3F3F3F"/>
                  </a:solidFill>
                  <a:latin typeface="Consolas"/>
                  <a:ea typeface="Consolas"/>
                  <a:cs typeface="Consolas"/>
                  <a:sym typeface="Consolas"/>
                </a:rPr>
                <a:t> &amp; </a:t>
              </a:r>
              <a:r>
                <a:rPr lang="en-US" b="1">
                  <a:solidFill>
                    <a:srgbClr val="3F3F3F"/>
                  </a:solidFill>
                  <a:latin typeface="Consolas"/>
                  <a:ea typeface="Consolas"/>
                  <a:cs typeface="Consolas"/>
                  <a:sym typeface="Consolas"/>
                </a:rPr>
                <a:t>24</a:t>
              </a:r>
              <a:endParaRPr/>
            </a:p>
            <a:p>
              <a:pPr marL="17463" marR="0" lvl="1" indent="-17463" algn="l" rtl="0">
                <a:lnSpc>
                  <a:spcPct val="100000"/>
                </a:lnSpc>
                <a:spcBef>
                  <a:spcPts val="490"/>
                </a:spcBef>
                <a:spcAft>
                  <a:spcPts val="0"/>
                </a:spcAft>
                <a:buClr>
                  <a:srgbClr val="3F3F3F"/>
                </a:buClr>
                <a:buSzPts val="1100"/>
                <a:buFont typeface="Verdana"/>
                <a:buNone/>
              </a:pPr>
              <a:r>
                <a:rPr lang="en-US" sz="1100" b="0" i="0" u="none" strike="noStrike" cap="none">
                  <a:solidFill>
                    <a:srgbClr val="3F3F3F"/>
                  </a:solidFill>
                  <a:latin typeface="Verdana"/>
                  <a:ea typeface="Verdana"/>
                  <a:cs typeface="Verdana"/>
                  <a:sym typeface="Verdana"/>
                </a:rPr>
                <a:t>Grant Reviewer Workshops</a:t>
              </a:r>
              <a:endParaRPr/>
            </a:p>
          </p:txBody>
        </p:sp>
        <p:sp>
          <p:nvSpPr>
            <p:cNvPr id="214" name="Google Shape;214;p6"/>
            <p:cNvSpPr/>
            <p:nvPr/>
          </p:nvSpPr>
          <p:spPr>
            <a:xfrm>
              <a:off x="1452444" y="1692354"/>
              <a:ext cx="376078" cy="376078"/>
            </a:xfrm>
            <a:prstGeom prst="ellipse">
              <a:avLst/>
            </a:prstGeom>
            <a:solidFill>
              <a:srgbClr val="60D73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2226046" y="0"/>
              <a:ext cx="1072923" cy="15043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txBox="1"/>
            <p:nvPr/>
          </p:nvSpPr>
          <p:spPr>
            <a:xfrm>
              <a:off x="2226046" y="0"/>
              <a:ext cx="1072923" cy="1504315"/>
            </a:xfrm>
            <a:prstGeom prst="rect">
              <a:avLst/>
            </a:prstGeom>
            <a:noFill/>
            <a:ln>
              <a:noFill/>
            </a:ln>
          </p:spPr>
          <p:txBody>
            <a:bodyPr spcFirstLastPara="1" wrap="square" lIns="99550" tIns="99550" rIns="99550" bIns="99550" anchor="b" anchorCtr="1">
              <a:noAutofit/>
            </a:bodyPr>
            <a:lstStyle/>
            <a:p>
              <a:pPr marL="17463" marR="0" lvl="0" indent="-17463" algn="l" rtl="0">
                <a:lnSpc>
                  <a:spcPct val="100000"/>
                </a:lnSpc>
                <a:spcBef>
                  <a:spcPts val="0"/>
                </a:spcBef>
                <a:spcAft>
                  <a:spcPts val="0"/>
                </a:spcAft>
                <a:buClr>
                  <a:srgbClr val="3F3F3F"/>
                </a:buClr>
                <a:buSzPts val="1400"/>
                <a:buFont typeface="Consolas"/>
                <a:buNone/>
              </a:pPr>
              <a:r>
                <a:rPr lang="en-US" sz="1400" b="1" i="0" u="none" strike="noStrike" cap="none">
                  <a:solidFill>
                    <a:srgbClr val="3F3F3F"/>
                  </a:solidFill>
                  <a:latin typeface="Consolas"/>
                  <a:ea typeface="Consolas"/>
                  <a:cs typeface="Consolas"/>
                  <a:sym typeface="Consolas"/>
                </a:rPr>
                <a:t>Feb.     </a:t>
              </a:r>
              <a:r>
                <a:rPr lang="en-US" b="1">
                  <a:solidFill>
                    <a:srgbClr val="3F3F3F"/>
                  </a:solidFill>
                  <a:latin typeface="Consolas"/>
                  <a:ea typeface="Consolas"/>
                  <a:cs typeface="Consolas"/>
                  <a:sym typeface="Consolas"/>
                </a:rPr>
                <a:t>6</a:t>
              </a:r>
              <a:r>
                <a:rPr lang="en-US" sz="1400" b="1" i="0" u="none" strike="noStrike" cap="none">
                  <a:solidFill>
                    <a:srgbClr val="3F3F3F"/>
                  </a:solidFill>
                  <a:latin typeface="Consolas"/>
                  <a:ea typeface="Consolas"/>
                  <a:cs typeface="Consolas"/>
                  <a:sym typeface="Consolas"/>
                </a:rPr>
                <a:t>-</a:t>
              </a:r>
              <a:r>
                <a:rPr lang="en-US" b="1">
                  <a:solidFill>
                    <a:srgbClr val="3F3F3F"/>
                  </a:solidFill>
                  <a:latin typeface="Consolas"/>
                  <a:ea typeface="Consolas"/>
                  <a:cs typeface="Consolas"/>
                  <a:sym typeface="Consolas"/>
                </a:rPr>
                <a:t>16</a:t>
              </a:r>
              <a:endParaRPr/>
            </a:p>
            <a:p>
              <a:pPr marL="17463" marR="0" lvl="1" indent="-17463" algn="l" rtl="0">
                <a:lnSpc>
                  <a:spcPct val="100000"/>
                </a:lnSpc>
                <a:spcBef>
                  <a:spcPts val="490"/>
                </a:spcBef>
                <a:spcAft>
                  <a:spcPts val="0"/>
                </a:spcAft>
                <a:buClr>
                  <a:srgbClr val="3F3F3F"/>
                </a:buClr>
                <a:buSzPts val="1100"/>
                <a:buFont typeface="Verdana"/>
                <a:buNone/>
              </a:pPr>
              <a:r>
                <a:rPr lang="en-US" sz="1100" b="0" i="0" u="none" strike="noStrike" cap="none">
                  <a:solidFill>
                    <a:srgbClr val="3F3F3F"/>
                  </a:solidFill>
                  <a:latin typeface="Verdana"/>
                  <a:ea typeface="Verdana"/>
                  <a:cs typeface="Verdana"/>
                  <a:sym typeface="Verdana"/>
                </a:rPr>
                <a:t>First round of grant reviews</a:t>
              </a:r>
              <a:endParaRPr/>
            </a:p>
          </p:txBody>
        </p:sp>
        <p:sp>
          <p:nvSpPr>
            <p:cNvPr id="217" name="Google Shape;217;p6"/>
            <p:cNvSpPr/>
            <p:nvPr/>
          </p:nvSpPr>
          <p:spPr>
            <a:xfrm>
              <a:off x="2574468" y="1692354"/>
              <a:ext cx="376078" cy="376078"/>
            </a:xfrm>
            <a:prstGeom prst="ellipse">
              <a:avLst/>
            </a:prstGeom>
            <a:solidFill>
              <a:srgbClr val="F9E1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3342119" y="2256472"/>
              <a:ext cx="1297045" cy="15043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p:nvPr/>
          </p:nvSpPr>
          <p:spPr>
            <a:xfrm>
              <a:off x="3342119" y="2256472"/>
              <a:ext cx="1297045" cy="1504315"/>
            </a:xfrm>
            <a:prstGeom prst="rect">
              <a:avLst/>
            </a:prstGeom>
            <a:noFill/>
            <a:ln>
              <a:noFill/>
            </a:ln>
          </p:spPr>
          <p:txBody>
            <a:bodyPr spcFirstLastPara="1" wrap="square" lIns="99550" tIns="99550" rIns="99550" bIns="99550" anchor="t" anchorCtr="1">
              <a:noAutofit/>
            </a:bodyPr>
            <a:lstStyle/>
            <a:p>
              <a:pPr marL="17463" marR="0" lvl="0" indent="0" algn="l" rtl="0">
                <a:lnSpc>
                  <a:spcPct val="100000"/>
                </a:lnSpc>
                <a:spcBef>
                  <a:spcPts val="0"/>
                </a:spcBef>
                <a:spcAft>
                  <a:spcPts val="0"/>
                </a:spcAft>
                <a:buClr>
                  <a:srgbClr val="3F3F3F"/>
                </a:buClr>
                <a:buSzPts val="1400"/>
                <a:buFont typeface="Consolas"/>
                <a:buNone/>
              </a:pPr>
              <a:r>
                <a:rPr lang="en-US" b="1">
                  <a:solidFill>
                    <a:srgbClr val="3F3F3F"/>
                  </a:solidFill>
                  <a:latin typeface="Consolas"/>
                  <a:ea typeface="Consolas"/>
                  <a:cs typeface="Consolas"/>
                  <a:sym typeface="Consolas"/>
                </a:rPr>
                <a:t>Feb 21-29</a:t>
              </a:r>
              <a:endParaRPr/>
            </a:p>
            <a:p>
              <a:pPr marL="17463" marR="0" lvl="1" indent="0" algn="l" rtl="0">
                <a:lnSpc>
                  <a:spcPct val="100000"/>
                </a:lnSpc>
                <a:spcBef>
                  <a:spcPts val="490"/>
                </a:spcBef>
                <a:spcAft>
                  <a:spcPts val="0"/>
                </a:spcAft>
                <a:buClr>
                  <a:srgbClr val="3F3F3F"/>
                </a:buClr>
                <a:buSzPts val="1100"/>
                <a:buFont typeface="Verdana"/>
                <a:buNone/>
              </a:pPr>
              <a:r>
                <a:rPr lang="en-US" sz="1100" b="0" i="0" u="none" strike="noStrike" cap="none">
                  <a:solidFill>
                    <a:srgbClr val="3F3F3F"/>
                  </a:solidFill>
                  <a:latin typeface="Verdana"/>
                  <a:ea typeface="Verdana"/>
                  <a:cs typeface="Verdana"/>
                  <a:sym typeface="Verdana"/>
                </a:rPr>
                <a:t>Second round of grants</a:t>
              </a:r>
              <a:endParaRPr/>
            </a:p>
          </p:txBody>
        </p:sp>
        <p:sp>
          <p:nvSpPr>
            <p:cNvPr id="220" name="Google Shape;220;p6"/>
            <p:cNvSpPr/>
            <p:nvPr/>
          </p:nvSpPr>
          <p:spPr>
            <a:xfrm>
              <a:off x="3802603" y="1692354"/>
              <a:ext cx="376078" cy="376078"/>
            </a:xfrm>
            <a:prstGeom prst="ellipse">
              <a:avLst/>
            </a:prstGeom>
            <a:solidFill>
              <a:srgbClr val="FF634D"/>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682315" y="0"/>
              <a:ext cx="1496399" cy="15043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txBox="1"/>
            <p:nvPr/>
          </p:nvSpPr>
          <p:spPr>
            <a:xfrm>
              <a:off x="4682315" y="0"/>
              <a:ext cx="1496399" cy="1504315"/>
            </a:xfrm>
            <a:prstGeom prst="rect">
              <a:avLst/>
            </a:prstGeom>
            <a:noFill/>
            <a:ln>
              <a:noFill/>
            </a:ln>
          </p:spPr>
          <p:txBody>
            <a:bodyPr spcFirstLastPara="1" wrap="square" lIns="108000" tIns="432000" rIns="288000" bIns="99550" anchor="t" anchorCtr="0">
              <a:noAutofit/>
            </a:bodyPr>
            <a:lstStyle/>
            <a:p>
              <a:pPr marL="17463" marR="0" lvl="0" indent="-17463" algn="l" rtl="0">
                <a:lnSpc>
                  <a:spcPct val="100000"/>
                </a:lnSpc>
                <a:spcBef>
                  <a:spcPts val="0"/>
                </a:spcBef>
                <a:spcAft>
                  <a:spcPts val="0"/>
                </a:spcAft>
                <a:buClr>
                  <a:srgbClr val="3F3F3F"/>
                </a:buClr>
                <a:buSzPts val="1400"/>
                <a:buFont typeface="Consolas"/>
                <a:buNone/>
              </a:pPr>
              <a:r>
                <a:rPr lang="en-US" b="1">
                  <a:solidFill>
                    <a:srgbClr val="3F3F3F"/>
                  </a:solidFill>
                  <a:latin typeface="Consolas"/>
                  <a:ea typeface="Consolas"/>
                  <a:cs typeface="Consolas"/>
                  <a:sym typeface="Consolas"/>
                </a:rPr>
                <a:t>Thursday, March 7</a:t>
              </a:r>
              <a:endParaRPr sz="1400" b="1" i="0" u="none" strike="noStrike" cap="none" baseline="30000">
                <a:solidFill>
                  <a:srgbClr val="3F3F3F"/>
                </a:solidFill>
                <a:latin typeface="Consolas"/>
                <a:ea typeface="Consolas"/>
                <a:cs typeface="Consolas"/>
                <a:sym typeface="Consolas"/>
              </a:endParaRPr>
            </a:p>
            <a:p>
              <a:pPr marL="17463" marR="0" lvl="1" indent="0" algn="l" rtl="0">
                <a:lnSpc>
                  <a:spcPct val="100000"/>
                </a:lnSpc>
                <a:spcBef>
                  <a:spcPts val="490"/>
                </a:spcBef>
                <a:spcAft>
                  <a:spcPts val="0"/>
                </a:spcAft>
                <a:buClr>
                  <a:srgbClr val="3F3F3F"/>
                </a:buClr>
                <a:buSzPts val="1100"/>
                <a:buFont typeface="Verdana"/>
                <a:buNone/>
              </a:pPr>
              <a:r>
                <a:rPr lang="en-US" sz="1100" b="0" i="0" u="none" strike="noStrike" cap="none">
                  <a:solidFill>
                    <a:srgbClr val="3F3F3F"/>
                  </a:solidFill>
                  <a:latin typeface="Verdana"/>
                  <a:ea typeface="Verdana"/>
                  <a:cs typeface="Verdana"/>
                  <a:sym typeface="Verdana"/>
                </a:rPr>
                <a:t>Final review meeting-via Zoom</a:t>
              </a:r>
              <a:endParaRPr/>
            </a:p>
          </p:txBody>
        </p:sp>
        <p:sp>
          <p:nvSpPr>
            <p:cNvPr id="223" name="Google Shape;223;p6"/>
            <p:cNvSpPr/>
            <p:nvPr/>
          </p:nvSpPr>
          <p:spPr>
            <a:xfrm>
              <a:off x="5242476" y="1692354"/>
              <a:ext cx="376078" cy="376078"/>
            </a:xfrm>
            <a:prstGeom prst="ellipse">
              <a:avLst/>
            </a:prstGeom>
            <a:solidFill>
              <a:srgbClr val="EE5EA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6454600" y="2080054"/>
              <a:ext cx="1817239" cy="17345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txBox="1"/>
            <p:nvPr/>
          </p:nvSpPr>
          <p:spPr>
            <a:xfrm>
              <a:off x="6454600" y="2080054"/>
              <a:ext cx="1817239" cy="1734565"/>
            </a:xfrm>
            <a:prstGeom prst="rect">
              <a:avLst/>
            </a:prstGeom>
            <a:noFill/>
            <a:ln>
              <a:noFill/>
            </a:ln>
          </p:spPr>
          <p:txBody>
            <a:bodyPr spcFirstLastPara="1" wrap="square" lIns="99550" tIns="99550" rIns="99550" bIns="99550" anchor="t" anchorCtr="1">
              <a:noAutofit/>
            </a:bodyPr>
            <a:lstStyle/>
            <a:p>
              <a:pPr marL="0" marR="0" lvl="0" indent="0" algn="l" rtl="0">
                <a:lnSpc>
                  <a:spcPct val="100000"/>
                </a:lnSpc>
                <a:spcBef>
                  <a:spcPts val="0"/>
                </a:spcBef>
                <a:spcAft>
                  <a:spcPts val="0"/>
                </a:spcAft>
                <a:buClr>
                  <a:srgbClr val="3F3F3F"/>
                </a:buClr>
                <a:buSzPts val="1400"/>
                <a:buFont typeface="Consolas"/>
                <a:buNone/>
              </a:pPr>
              <a:r>
                <a:rPr lang="en-US" sz="1400" b="1" i="0" u="none" strike="noStrike" cap="none">
                  <a:solidFill>
                    <a:srgbClr val="3F3F3F"/>
                  </a:solidFill>
                  <a:latin typeface="Consolas"/>
                  <a:ea typeface="Consolas"/>
                  <a:cs typeface="Consolas"/>
                  <a:sym typeface="Consolas"/>
                </a:rPr>
                <a:t>April</a:t>
              </a:r>
              <a:endParaRPr sz="1400" b="1" i="0" u="none" strike="noStrike" cap="none">
                <a:solidFill>
                  <a:srgbClr val="3F3F3F"/>
                </a:solidFill>
                <a:latin typeface="Consolas"/>
                <a:ea typeface="Consolas"/>
                <a:cs typeface="Consolas"/>
                <a:sym typeface="Consolas"/>
              </a:endParaRPr>
            </a:p>
            <a:p>
              <a:pPr marL="0" marR="0" lvl="0" indent="0" algn="l" rtl="0">
                <a:lnSpc>
                  <a:spcPct val="100000"/>
                </a:lnSpc>
                <a:spcBef>
                  <a:spcPts val="490"/>
                </a:spcBef>
                <a:spcAft>
                  <a:spcPts val="0"/>
                </a:spcAft>
                <a:buClr>
                  <a:srgbClr val="3F3F3F"/>
                </a:buClr>
                <a:buSzPts val="1100"/>
                <a:buFont typeface="Verdana"/>
                <a:buNone/>
              </a:pPr>
              <a:r>
                <a:rPr lang="en-US" sz="1100" b="0" i="0" u="none" strike="noStrike" cap="none">
                  <a:solidFill>
                    <a:srgbClr val="3F3F3F"/>
                  </a:solidFill>
                  <a:latin typeface="Verdana"/>
                  <a:ea typeface="Verdana"/>
                  <a:cs typeface="Verdana"/>
                  <a:sym typeface="Verdana"/>
                </a:rPr>
                <a:t>Successful applicants submitted to the FFW and DCF Boards for approval. Approved applicants will be notified.  All applicants will be able to request reviewer comments.</a:t>
              </a:r>
              <a:endParaRPr/>
            </a:p>
          </p:txBody>
        </p:sp>
        <p:sp>
          <p:nvSpPr>
            <p:cNvPr id="226" name="Google Shape;226;p6"/>
            <p:cNvSpPr/>
            <p:nvPr/>
          </p:nvSpPr>
          <p:spPr>
            <a:xfrm>
              <a:off x="6942445" y="1634791"/>
              <a:ext cx="376078" cy="376078"/>
            </a:xfrm>
            <a:prstGeom prst="ellipse">
              <a:avLst/>
            </a:prstGeom>
            <a:solidFill>
              <a:srgbClr val="13E7CD"/>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8254485" y="0"/>
              <a:ext cx="1861175" cy="15043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txBox="1"/>
            <p:nvPr/>
          </p:nvSpPr>
          <p:spPr>
            <a:xfrm>
              <a:off x="8254485" y="0"/>
              <a:ext cx="1861175" cy="1504315"/>
            </a:xfrm>
            <a:prstGeom prst="rect">
              <a:avLst/>
            </a:prstGeom>
            <a:noFill/>
            <a:ln>
              <a:noFill/>
            </a:ln>
          </p:spPr>
          <p:txBody>
            <a:bodyPr spcFirstLastPara="1" wrap="square" lIns="99550" tIns="99550" rIns="99550" bIns="99550" anchor="b" anchorCtr="0">
              <a:noAutofit/>
            </a:bodyPr>
            <a:lstStyle/>
            <a:p>
              <a:pPr marL="0" marR="0" lvl="0" indent="0" algn="l" rtl="0">
                <a:lnSpc>
                  <a:spcPct val="100000"/>
                </a:lnSpc>
                <a:spcBef>
                  <a:spcPts val="0"/>
                </a:spcBef>
                <a:spcAft>
                  <a:spcPts val="0"/>
                </a:spcAft>
                <a:buClr>
                  <a:srgbClr val="3F3F3F"/>
                </a:buClr>
                <a:buSzPts val="1400"/>
                <a:buFont typeface="Consolas"/>
                <a:buNone/>
              </a:pPr>
              <a:r>
                <a:rPr lang="en-US" sz="1400" b="1" i="0" u="none" strike="noStrike" cap="none">
                  <a:solidFill>
                    <a:srgbClr val="3F3F3F"/>
                  </a:solidFill>
                  <a:latin typeface="Consolas"/>
                  <a:ea typeface="Consolas"/>
                  <a:cs typeface="Consolas"/>
                  <a:sym typeface="Consolas"/>
                </a:rPr>
                <a:t>May 15</a:t>
              </a:r>
              <a:endParaRPr/>
            </a:p>
            <a:p>
              <a:pPr marL="0" marR="0" lvl="0" indent="0" algn="l" rtl="0">
                <a:lnSpc>
                  <a:spcPct val="100000"/>
                </a:lnSpc>
                <a:spcBef>
                  <a:spcPts val="490"/>
                </a:spcBef>
                <a:spcAft>
                  <a:spcPts val="0"/>
                </a:spcAft>
                <a:buClr>
                  <a:srgbClr val="3F3F3F"/>
                </a:buClr>
                <a:buSzPts val="1100"/>
                <a:buFont typeface="Verdana"/>
                <a:buNone/>
              </a:pPr>
              <a:r>
                <a:rPr lang="en-US" sz="1100" b="0" i="0" u="none" strike="noStrike" cap="none">
                  <a:solidFill>
                    <a:srgbClr val="3F3F3F"/>
                  </a:solidFill>
                  <a:latin typeface="Verdana"/>
                  <a:ea typeface="Verdana"/>
                  <a:cs typeface="Verdana"/>
                  <a:sym typeface="Verdana"/>
                </a:rPr>
                <a:t>Grant Awards Ceremony</a:t>
              </a:r>
              <a:r>
                <a:rPr lang="en-US" sz="1100">
                  <a:solidFill>
                    <a:srgbClr val="3F3F3F"/>
                  </a:solidFill>
                  <a:latin typeface="Verdana"/>
                  <a:ea typeface="Verdana"/>
                  <a:cs typeface="Verdana"/>
                  <a:sym typeface="Verdana"/>
                </a:rPr>
                <a:t>, DelTech in Dover</a:t>
              </a:r>
              <a:endParaRPr/>
            </a:p>
          </p:txBody>
        </p:sp>
        <p:sp>
          <p:nvSpPr>
            <p:cNvPr id="229" name="Google Shape;229;p6"/>
            <p:cNvSpPr/>
            <p:nvPr/>
          </p:nvSpPr>
          <p:spPr>
            <a:xfrm>
              <a:off x="8824803" y="1692354"/>
              <a:ext cx="376078" cy="376078"/>
            </a:xfrm>
            <a:prstGeom prst="ellipse">
              <a:avLst/>
            </a:prstGeom>
            <a:solidFill>
              <a:srgbClr val="60D73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1097280" y="421817"/>
            <a:ext cx="10058400"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2024 GRANT CYCLE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GRANT APPLICATION CRITERIA AND GUIDELINES</a:t>
            </a:r>
            <a:endParaRPr/>
          </a:p>
        </p:txBody>
      </p:sp>
      <p:sp>
        <p:nvSpPr>
          <p:cNvPr id="237" name="Google Shape;237;p7"/>
          <p:cNvSpPr txBox="1">
            <a:spLocks noGrp="1"/>
          </p:cNvSpPr>
          <p:nvPr>
            <p:ph type="body" idx="1"/>
          </p:nvPr>
        </p:nvSpPr>
        <p:spPr>
          <a:xfrm>
            <a:off x="1097277" y="2464133"/>
            <a:ext cx="8763159" cy="4032225"/>
          </a:xfrm>
          <a:prstGeom prst="rect">
            <a:avLst/>
          </a:prstGeom>
          <a:noFill/>
          <a:ln>
            <a:noFill/>
          </a:ln>
        </p:spPr>
        <p:txBody>
          <a:bodyPr spcFirstLastPara="1" wrap="square" lIns="0" tIns="45700" rIns="0" bIns="45700" anchor="t" anchorCtr="0">
            <a:normAutofit/>
          </a:bodyPr>
          <a:lstStyle/>
          <a:p>
            <a:pPr marL="91440" lvl="0" indent="-114300" algn="l" rtl="0">
              <a:lnSpc>
                <a:spcPct val="100000"/>
              </a:lnSpc>
              <a:spcBef>
                <a:spcPts val="0"/>
              </a:spcBef>
              <a:spcAft>
                <a:spcPts val="0"/>
              </a:spcAft>
              <a:buSzPts val="1800"/>
              <a:buFont typeface="Verdana"/>
              <a:buChar char="•"/>
            </a:pPr>
            <a:r>
              <a:rPr lang="en-US" sz="1800"/>
              <a:t>  Address the needs of Delaware women and/or girls</a:t>
            </a:r>
            <a:endParaRPr/>
          </a:p>
          <a:p>
            <a:pPr marL="91440" lvl="0" indent="-114300" algn="l" rtl="0">
              <a:lnSpc>
                <a:spcPct val="100000"/>
              </a:lnSpc>
              <a:spcBef>
                <a:spcPts val="1400"/>
              </a:spcBef>
              <a:spcAft>
                <a:spcPts val="0"/>
              </a:spcAft>
              <a:buSzPts val="1800"/>
              <a:buFont typeface="Verdana"/>
              <a:buChar char="•"/>
            </a:pPr>
            <a:r>
              <a:rPr lang="en-US" sz="1800"/>
              <a:t>  Provide proof of the Agency’s exempt status under section 501(c)3 of the Internal Revenue Code</a:t>
            </a:r>
            <a:endParaRPr/>
          </a:p>
          <a:p>
            <a:pPr marL="91440" lvl="0" indent="-114300" algn="l" rtl="0">
              <a:lnSpc>
                <a:spcPct val="100000"/>
              </a:lnSpc>
              <a:spcBef>
                <a:spcPts val="1400"/>
              </a:spcBef>
              <a:spcAft>
                <a:spcPts val="0"/>
              </a:spcAft>
              <a:buSzPts val="1800"/>
              <a:buFont typeface="Verdana"/>
              <a:buChar char="•"/>
            </a:pPr>
            <a:r>
              <a:rPr lang="en-US" sz="1800"/>
              <a:t>  Include a detailed description of the </a:t>
            </a:r>
            <a:r>
              <a:rPr lang="en-US" sz="1800" i="1"/>
              <a:t>project budget</a:t>
            </a:r>
            <a:r>
              <a:rPr lang="en-US" sz="1800"/>
              <a:t>, and the organization’s budget</a:t>
            </a:r>
            <a:endParaRPr/>
          </a:p>
          <a:p>
            <a:pPr marL="91440" lvl="0" indent="-114300" algn="l" rtl="0">
              <a:lnSpc>
                <a:spcPct val="100000"/>
              </a:lnSpc>
              <a:spcBef>
                <a:spcPts val="1400"/>
              </a:spcBef>
              <a:spcAft>
                <a:spcPts val="0"/>
              </a:spcAft>
              <a:buSzPts val="1800"/>
              <a:buFont typeface="Verdana"/>
              <a:buChar char="•"/>
            </a:pPr>
            <a:r>
              <a:rPr lang="en-US" sz="1800"/>
              <a:t>  Be received by Midnight on January 31, 2024.</a:t>
            </a:r>
            <a:endParaRPr/>
          </a:p>
          <a:p>
            <a:pPr marL="91440" lvl="0" indent="-114300" algn="l" rtl="0">
              <a:lnSpc>
                <a:spcPct val="100000"/>
              </a:lnSpc>
              <a:spcBef>
                <a:spcPts val="1400"/>
              </a:spcBef>
              <a:spcAft>
                <a:spcPts val="0"/>
              </a:spcAft>
              <a:buSzPts val="1800"/>
              <a:buFont typeface="Verdana"/>
              <a:buChar char="•"/>
            </a:pPr>
            <a:r>
              <a:rPr lang="en-US" sz="1800"/>
              <a:t>  All 2023 grant recipients, must be current on their grant evaluations before submitting an application for 2024</a:t>
            </a:r>
            <a:endParaRPr/>
          </a:p>
        </p:txBody>
      </p:sp>
      <p:sp>
        <p:nvSpPr>
          <p:cNvPr id="238" name="Google Shape;238;p7"/>
          <p:cNvSpPr txBox="1"/>
          <p:nvPr/>
        </p:nvSpPr>
        <p:spPr>
          <a:xfrm>
            <a:off x="850435" y="1954587"/>
            <a:ext cx="4639736" cy="736282"/>
          </a:xfrm>
          <a:prstGeom prst="rect">
            <a:avLst/>
          </a:prstGeom>
          <a:noFill/>
          <a:ln>
            <a:noFill/>
          </a:ln>
        </p:spPr>
        <p:txBody>
          <a:bodyPr spcFirstLastPara="1" wrap="square" lIns="91425" tIns="45700" rIns="91425" bIns="45700" anchor="t" anchorCtr="0">
            <a:noAutofit/>
          </a:bodyPr>
          <a:lstStyle/>
          <a:p>
            <a:pPr marL="91440" marR="0" lvl="0" indent="-127000" algn="l" rtl="0">
              <a:lnSpc>
                <a:spcPct val="100000"/>
              </a:lnSpc>
              <a:spcBef>
                <a:spcPts val="0"/>
              </a:spcBef>
              <a:spcAft>
                <a:spcPts val="0"/>
              </a:spcAft>
              <a:buClr>
                <a:schemeClr val="accent1"/>
              </a:buClr>
              <a:buSzPts val="2000"/>
              <a:buFont typeface="Calibri"/>
              <a:buChar char=" "/>
            </a:pPr>
            <a:r>
              <a:rPr lang="en-US" sz="2000" b="0" i="0" u="sng" strike="noStrike" cap="none">
                <a:solidFill>
                  <a:srgbClr val="3F3F3F"/>
                </a:solidFill>
                <a:latin typeface="Verdana"/>
                <a:ea typeface="Verdana"/>
                <a:cs typeface="Verdana"/>
                <a:sym typeface="Verdana"/>
              </a:rPr>
              <a:t>Applications must</a:t>
            </a:r>
            <a:r>
              <a:rPr lang="en-US" sz="2000" b="0" i="0" u="none" strike="noStrike" cap="none">
                <a:solidFill>
                  <a:srgbClr val="3F3F3F"/>
                </a:solidFill>
                <a:latin typeface="Verdana"/>
                <a:ea typeface="Verdana"/>
                <a:cs typeface="Verdana"/>
                <a:sym typeface="Verdana"/>
              </a:rPr>
              <a:t>:</a:t>
            </a:r>
            <a:endParaRPr/>
          </a:p>
        </p:txBody>
      </p:sp>
      <p:sp>
        <p:nvSpPr>
          <p:cNvPr id="239" name="Google Shape;239;p7"/>
          <p:cNvSpPr>
            <a:spLocks noGrp="1"/>
          </p:cNvSpPr>
          <p:nvPr>
            <p:ph type="pic" idx="2"/>
          </p:nvPr>
        </p:nvSpPr>
        <p:spPr>
          <a:xfrm>
            <a:off x="10124387" y="0"/>
            <a:ext cx="2067613" cy="6858001"/>
          </a:xfrm>
          <a:prstGeom prst="rect">
            <a:avLst/>
          </a:prstGeom>
          <a:gradFill>
            <a:gsLst>
              <a:gs pos="0">
                <a:srgbClr val="F1FAFE"/>
              </a:gs>
              <a:gs pos="74000">
                <a:srgbClr val="8BD4FF"/>
              </a:gs>
              <a:gs pos="83000">
                <a:srgbClr val="8BD4FF"/>
              </a:gs>
              <a:gs pos="100000">
                <a:srgbClr val="B2E2FE"/>
              </a:gs>
            </a:gsLst>
            <a:lin ang="5400000" scaled="0"/>
          </a:grad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8"/>
          <p:cNvSpPr>
            <a:spLocks noGrp="1"/>
          </p:cNvSpPr>
          <p:nvPr>
            <p:ph type="pic" idx="2"/>
          </p:nvPr>
        </p:nvSpPr>
        <p:spPr>
          <a:xfrm>
            <a:off x="10124387" y="0"/>
            <a:ext cx="2067613" cy="6858001"/>
          </a:xfrm>
          <a:prstGeom prst="rect">
            <a:avLst/>
          </a:prstGeom>
          <a:gradFill>
            <a:gsLst>
              <a:gs pos="0">
                <a:srgbClr val="F2FDFC"/>
              </a:gs>
              <a:gs pos="74000">
                <a:srgbClr val="92F5EB"/>
              </a:gs>
              <a:gs pos="83000">
                <a:srgbClr val="92F5EB"/>
              </a:gs>
              <a:gs pos="100000">
                <a:srgbClr val="B7F8F1"/>
              </a:gs>
            </a:gsLst>
            <a:lin ang="5400000" scaled="0"/>
          </a:gradFill>
          <a:ln>
            <a:noFill/>
          </a:ln>
        </p:spPr>
      </p:sp>
      <p:sp>
        <p:nvSpPr>
          <p:cNvPr id="246" name="Google Shape;246;p8"/>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GRANT APPLICATIONS TO BE EXCLUDED</a:t>
            </a:r>
            <a:endParaRPr/>
          </a:p>
        </p:txBody>
      </p:sp>
      <p:sp>
        <p:nvSpPr>
          <p:cNvPr id="247" name="Google Shape;247;p8"/>
          <p:cNvSpPr txBox="1">
            <a:spLocks noGrp="1"/>
          </p:cNvSpPr>
          <p:nvPr>
            <p:ph type="body" idx="1"/>
          </p:nvPr>
        </p:nvSpPr>
        <p:spPr>
          <a:xfrm>
            <a:off x="1097278" y="2464133"/>
            <a:ext cx="8744306" cy="4032225"/>
          </a:xfrm>
          <a:prstGeom prst="rect">
            <a:avLst/>
          </a:prstGeom>
          <a:noFill/>
          <a:ln>
            <a:noFill/>
          </a:ln>
        </p:spPr>
        <p:txBody>
          <a:bodyPr spcFirstLastPara="1" wrap="square" lIns="0" tIns="45700" rIns="0" bIns="45700" anchor="t" anchorCtr="0">
            <a:normAutofit/>
          </a:bodyPr>
          <a:lstStyle/>
          <a:p>
            <a:pPr marL="91440" lvl="0" indent="-114300" algn="l" rtl="0">
              <a:lnSpc>
                <a:spcPct val="100000"/>
              </a:lnSpc>
              <a:spcBef>
                <a:spcPts val="0"/>
              </a:spcBef>
              <a:spcAft>
                <a:spcPts val="0"/>
              </a:spcAft>
              <a:buClr>
                <a:schemeClr val="accent2"/>
              </a:buClr>
              <a:buSzPts val="1800"/>
              <a:buFont typeface="Verdana"/>
              <a:buChar char="•"/>
            </a:pPr>
            <a:r>
              <a:rPr lang="en-US" sz="1800"/>
              <a:t> Funding request is for an individual</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Organization does not have 501(c)3 status</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Funding request is for capital</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Funding is for debt reduction</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Project is for an endowment campaign</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Request for funding exceeds $15,000</a:t>
            </a:r>
            <a:endParaRPr/>
          </a:p>
          <a:p>
            <a:pPr marL="91440" lvl="0" indent="-114300" algn="l" rtl="0">
              <a:lnSpc>
                <a:spcPct val="100000"/>
              </a:lnSpc>
              <a:spcBef>
                <a:spcPts val="1400"/>
              </a:spcBef>
              <a:spcAft>
                <a:spcPts val="0"/>
              </a:spcAft>
              <a:buClr>
                <a:schemeClr val="accent2"/>
              </a:buClr>
              <a:buSzPts val="1800"/>
              <a:buFont typeface="Verdana"/>
              <a:buChar char="•"/>
            </a:pPr>
            <a:r>
              <a:rPr lang="en-US" sz="1800"/>
              <a:t> Agency received a prior FFW grant and failed to submit a timely final grant evaluation of the project</a:t>
            </a:r>
            <a:endParaRPr/>
          </a:p>
        </p:txBody>
      </p:sp>
      <p:sp>
        <p:nvSpPr>
          <p:cNvPr id="248" name="Google Shape;248;p8"/>
          <p:cNvSpPr txBox="1"/>
          <p:nvPr/>
        </p:nvSpPr>
        <p:spPr>
          <a:xfrm>
            <a:off x="850435" y="1954587"/>
            <a:ext cx="4639736" cy="736282"/>
          </a:xfrm>
          <a:prstGeom prst="rect">
            <a:avLst/>
          </a:prstGeom>
          <a:noFill/>
          <a:ln>
            <a:noFill/>
          </a:ln>
        </p:spPr>
        <p:txBody>
          <a:bodyPr spcFirstLastPara="1" wrap="square" lIns="91425" tIns="45700" rIns="91425" bIns="45700" anchor="t" anchorCtr="0">
            <a:noAutofit/>
          </a:bodyPr>
          <a:lstStyle/>
          <a:p>
            <a:pPr marL="91440" marR="0" lvl="0" indent="-127000" algn="l" rtl="0">
              <a:lnSpc>
                <a:spcPct val="100000"/>
              </a:lnSpc>
              <a:spcBef>
                <a:spcPts val="0"/>
              </a:spcBef>
              <a:spcAft>
                <a:spcPts val="0"/>
              </a:spcAft>
              <a:buClr>
                <a:schemeClr val="accent1"/>
              </a:buClr>
              <a:buSzPts val="2000"/>
              <a:buFont typeface="Calibri"/>
              <a:buChar char=" "/>
            </a:pPr>
            <a:r>
              <a:rPr lang="en-US" sz="2000" b="0" i="0" u="sng" strike="noStrike" cap="none">
                <a:solidFill>
                  <a:srgbClr val="3F3F3F"/>
                </a:solidFill>
                <a:latin typeface="Verdana"/>
                <a:ea typeface="Verdana"/>
                <a:cs typeface="Verdana"/>
                <a:sym typeface="Verdana"/>
              </a:rPr>
              <a:t>If any of the following apply</a:t>
            </a:r>
            <a:r>
              <a:rPr lang="en-US" sz="2000" b="0" i="0" u="none" strike="noStrike" cap="none">
                <a:solidFill>
                  <a:srgbClr val="3F3F3F"/>
                </a:solidFill>
                <a:latin typeface="Verdana"/>
                <a:ea typeface="Verdana"/>
                <a:cs typeface="Verdana"/>
                <a:sym typeface="Verdana"/>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a:spLocks noGrp="1"/>
          </p:cNvSpPr>
          <p:nvPr>
            <p:ph type="pic" idx="2"/>
          </p:nvPr>
        </p:nvSpPr>
        <p:spPr>
          <a:xfrm>
            <a:off x="10124387" y="0"/>
            <a:ext cx="2067613" cy="6858001"/>
          </a:xfrm>
          <a:prstGeom prst="rect">
            <a:avLst/>
          </a:prstGeom>
          <a:gradFill>
            <a:gsLst>
              <a:gs pos="0">
                <a:srgbClr val="F6FDF4"/>
              </a:gs>
              <a:gs pos="74000">
                <a:srgbClr val="B6EDA2"/>
              </a:gs>
              <a:gs pos="83000">
                <a:srgbClr val="B6EDA2"/>
              </a:gs>
              <a:gs pos="100000">
                <a:srgbClr val="CEF3C1"/>
              </a:gs>
            </a:gsLst>
            <a:lin ang="5400000" scaled="0"/>
          </a:gradFill>
          <a:ln>
            <a:noFill/>
          </a:ln>
        </p:spPr>
      </p:sp>
      <p:sp>
        <p:nvSpPr>
          <p:cNvPr id="255" name="Google Shape;255;p9"/>
          <p:cNvSpPr txBox="1">
            <a:spLocks noGrp="1"/>
          </p:cNvSpPr>
          <p:nvPr>
            <p:ph type="title"/>
          </p:nvPr>
        </p:nvSpPr>
        <p:spPr>
          <a:xfrm>
            <a:off x="1097280" y="421817"/>
            <a:ext cx="8084427" cy="136907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3F3F3F"/>
              </a:buClr>
              <a:buSzPts val="4000"/>
              <a:buFont typeface="Consolas"/>
              <a:buNone/>
            </a:pPr>
            <a:r>
              <a:rPr lang="en-US"/>
              <a:t>RATING CRITERIA</a:t>
            </a:r>
            <a:endParaRPr/>
          </a:p>
        </p:txBody>
      </p:sp>
      <p:sp>
        <p:nvSpPr>
          <p:cNvPr id="256" name="Google Shape;256;p9"/>
          <p:cNvSpPr txBox="1">
            <a:spLocks noGrp="1"/>
          </p:cNvSpPr>
          <p:nvPr>
            <p:ph type="body" idx="1"/>
          </p:nvPr>
        </p:nvSpPr>
        <p:spPr>
          <a:xfrm>
            <a:off x="1097277" y="1904215"/>
            <a:ext cx="8461501" cy="4592144"/>
          </a:xfrm>
          <a:prstGeom prst="rect">
            <a:avLst/>
          </a:prstGeom>
          <a:noFill/>
          <a:ln>
            <a:noFill/>
          </a:ln>
        </p:spPr>
        <p:txBody>
          <a:bodyPr spcFirstLastPara="1" wrap="square" lIns="0" tIns="45700" rIns="0" bIns="45700" anchor="t" anchorCtr="0">
            <a:normAutofit/>
          </a:bodyPr>
          <a:lstStyle/>
          <a:p>
            <a:pPr marL="91440" lvl="0" indent="-146050" algn="l" rtl="0">
              <a:lnSpc>
                <a:spcPct val="100000"/>
              </a:lnSpc>
              <a:spcBef>
                <a:spcPts val="0"/>
              </a:spcBef>
              <a:spcAft>
                <a:spcPts val="0"/>
              </a:spcAft>
              <a:buClr>
                <a:schemeClr val="accent3"/>
              </a:buClr>
              <a:buSzPts val="2300"/>
              <a:buFont typeface="Arial"/>
              <a:buChar char="•"/>
            </a:pPr>
            <a:r>
              <a:rPr lang="en-US" sz="2000"/>
              <a:t> The Fund for Women focuses its grant-making on programs     relating to:</a:t>
            </a:r>
            <a:endParaRPr/>
          </a:p>
          <a:p>
            <a:pPr marL="475487" lvl="2" indent="0" algn="l" rtl="0">
              <a:lnSpc>
                <a:spcPct val="100000"/>
              </a:lnSpc>
              <a:spcBef>
                <a:spcPts val="400"/>
              </a:spcBef>
              <a:spcAft>
                <a:spcPts val="0"/>
              </a:spcAft>
              <a:buClr>
                <a:schemeClr val="accent3"/>
              </a:buClr>
              <a:buSzPts val="1600"/>
              <a:buNone/>
            </a:pPr>
            <a:r>
              <a:rPr lang="en-US" sz="1600">
                <a:solidFill>
                  <a:srgbClr val="2C7C9F"/>
                </a:solidFill>
              </a:rPr>
              <a:t>Health, wellness and life skills that lead to future economic self-sufficiency  for girls and women in Delaware</a:t>
            </a:r>
            <a:endParaRPr/>
          </a:p>
          <a:p>
            <a:pPr marL="761238" lvl="2" indent="-184150" algn="l" rtl="0">
              <a:lnSpc>
                <a:spcPct val="100000"/>
              </a:lnSpc>
              <a:spcBef>
                <a:spcPts val="600"/>
              </a:spcBef>
              <a:spcAft>
                <a:spcPts val="0"/>
              </a:spcAft>
              <a:buClr>
                <a:schemeClr val="accent3"/>
              </a:buClr>
              <a:buSzPts val="1600"/>
              <a:buFont typeface="Arial"/>
              <a:buNone/>
            </a:pPr>
            <a:endParaRPr sz="1600"/>
          </a:p>
          <a:p>
            <a:pPr marL="91440" lvl="0" indent="-146050" algn="l" rtl="0">
              <a:lnSpc>
                <a:spcPct val="100000"/>
              </a:lnSpc>
              <a:spcBef>
                <a:spcPts val="1600"/>
              </a:spcBef>
              <a:spcAft>
                <a:spcPts val="0"/>
              </a:spcAft>
              <a:buClr>
                <a:schemeClr val="accent3"/>
              </a:buClr>
              <a:buSzPts val="2300"/>
              <a:buFont typeface="Arial"/>
              <a:buChar char="•"/>
            </a:pPr>
            <a:r>
              <a:rPr lang="en-US" sz="2000"/>
              <a:t> Many programs that could lead to future economic self-sufficiency, include:</a:t>
            </a:r>
            <a:endParaRPr/>
          </a:p>
          <a:p>
            <a:pPr marL="475487" lvl="2" indent="0" algn="l" rtl="0">
              <a:lnSpc>
                <a:spcPct val="100000"/>
              </a:lnSpc>
              <a:spcBef>
                <a:spcPts val="400"/>
              </a:spcBef>
              <a:spcAft>
                <a:spcPts val="0"/>
              </a:spcAft>
              <a:buClr>
                <a:schemeClr val="accent3"/>
              </a:buClr>
              <a:buSzPts val="1600"/>
              <a:buNone/>
            </a:pPr>
            <a:r>
              <a:rPr lang="en-US" sz="1600">
                <a:solidFill>
                  <a:srgbClr val="2C7C9F"/>
                </a:solidFill>
              </a:rPr>
              <a:t>Arts, sports, mentoring, education, food, financial literacy, clothing, jobs training, etc.</a:t>
            </a:r>
            <a:endParaRPr/>
          </a:p>
          <a:p>
            <a:pPr marL="761238" lvl="2" indent="-184150" algn="l" rtl="0">
              <a:lnSpc>
                <a:spcPct val="100000"/>
              </a:lnSpc>
              <a:spcBef>
                <a:spcPts val="600"/>
              </a:spcBef>
              <a:spcAft>
                <a:spcPts val="0"/>
              </a:spcAft>
              <a:buClr>
                <a:schemeClr val="accent3"/>
              </a:buClr>
              <a:buSzPts val="1600"/>
              <a:buFont typeface="Arial"/>
              <a:buNone/>
            </a:pPr>
            <a:endParaRPr sz="1600"/>
          </a:p>
          <a:p>
            <a:pPr marL="91440" lvl="0" indent="-146050" algn="l" rtl="0">
              <a:lnSpc>
                <a:spcPct val="100000"/>
              </a:lnSpc>
              <a:spcBef>
                <a:spcPts val="1600"/>
              </a:spcBef>
              <a:spcAft>
                <a:spcPts val="0"/>
              </a:spcAft>
              <a:buClr>
                <a:schemeClr val="accent3"/>
              </a:buClr>
              <a:buSzPts val="2300"/>
              <a:buFont typeface="Arial"/>
              <a:buChar char="•"/>
            </a:pPr>
            <a:r>
              <a:rPr lang="en-US" sz="2000"/>
              <a:t> Remember our mission: “To empower women and girls to achieve their potential”</a:t>
            </a:r>
            <a:endParaRPr/>
          </a:p>
        </p:txBody>
      </p:sp>
    </p:spTree>
  </p:cSld>
  <p:clrMapOvr>
    <a:masterClrMapping/>
  </p:clrMapOvr>
</p:sld>
</file>

<file path=ppt/theme/theme1.xml><?xml version="1.0" encoding="utf-8"?>
<a:theme xmlns:a="http://schemas.openxmlformats.org/drawingml/2006/main" name="RetrospectVTI">
  <a:themeElements>
    <a:clrScheme name="Brights">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2108</Words>
  <Application>Microsoft Office PowerPoint</Application>
  <PresentationFormat>Widescreen</PresentationFormat>
  <Paragraphs>197</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Verdana</vt:lpstr>
      <vt:lpstr>Consolas</vt:lpstr>
      <vt:lpstr>Noto Sans Symbols</vt:lpstr>
      <vt:lpstr>Century Gothic</vt:lpstr>
      <vt:lpstr>Calibri</vt:lpstr>
      <vt:lpstr>RetrospectVTI</vt:lpstr>
      <vt:lpstr>PowerPoint Presentation</vt:lpstr>
      <vt:lpstr>PowerPoint Presentation</vt:lpstr>
      <vt:lpstr>AGENDA</vt:lpstr>
      <vt:lpstr>GRANT COMMITTEE</vt:lpstr>
      <vt:lpstr>GRANT COMMITTEE</vt:lpstr>
      <vt:lpstr>2024 GRANT CYCLE</vt:lpstr>
      <vt:lpstr>GRANT APPLICATION CRITERIA AND GUIDELINES</vt:lpstr>
      <vt:lpstr>GRANT APPLICATIONS TO BE EXCLUDED</vt:lpstr>
      <vt:lpstr>RATING CRITERIA</vt:lpstr>
      <vt:lpstr>FINANCIALS</vt:lpstr>
      <vt:lpstr>ADDITIONAL QUESTIONS/PROCESS:</vt:lpstr>
      <vt:lpstr>ADVOCACY CONNECTION:</vt:lpstr>
      <vt:lpstr>DIVERSITY, EQUITY AND INCLUSION:</vt:lpstr>
      <vt:lpstr>TIPS/FOCUS</vt:lpstr>
      <vt:lpstr>TIPS/FOCUS</vt:lpstr>
      <vt:lpstr>RUBRIC</vt:lpstr>
      <vt:lpstr>RUBRIC</vt:lpstr>
      <vt:lpstr>REVIEWER ACTIONS, COMMENTS AND OBSERVATIONS</vt:lpstr>
      <vt:lpstr>EXAMPLE COMMENTS</vt:lpstr>
      <vt:lpstr>RECUSAL</vt:lpstr>
      <vt:lpstr>FOUNDANT OVERVIEW</vt:lpstr>
      <vt:lpstr>FOUNDANT OVERVIEW</vt:lpstr>
      <vt:lpstr>FOUNDANT OVERVIEW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Johnson</dc:creator>
  <cp:lastModifiedBy>Katie Johnson</cp:lastModifiedBy>
  <cp:revision>2</cp:revision>
  <dcterms:created xsi:type="dcterms:W3CDTF">2020-12-08T18:00:25Z</dcterms:created>
  <dcterms:modified xsi:type="dcterms:W3CDTF">2024-01-16T19:06:00Z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0x010100C341DC0F3160C54E95D9D11D2E39737D</vt:lpwstr>
  </property>
  <property fmtid="{D5CDD505-2E9C-101B-9397-08002B2CF9AE}" pid="3" name="MSIP_Label_41b9c7f5-9513-40c6-a842-9e2708161061_Enabled">
    <vt:lpwstr>true</vt:lpwstr>
  </property>
  <property fmtid="{D5CDD505-2E9C-101B-9397-08002B2CF9AE}" pid="4" name="MSIP_Label_41b9c7f5-9513-40c6-a842-9e2708161061_SetDate">
    <vt:lpwstr>2020-12-08T18:00:25Z</vt:lpwstr>
  </property>
  <property fmtid="{D5CDD505-2E9C-101B-9397-08002B2CF9AE}" pid="5" name="MSIP_Label_41b9c7f5-9513-40c6-a842-9e2708161061_Method">
    <vt:lpwstr>Standard</vt:lpwstr>
  </property>
  <property fmtid="{D5CDD505-2E9C-101B-9397-08002B2CF9AE}" pid="6" name="MSIP_Label_41b9c7f5-9513-40c6-a842-9e2708161061_Name">
    <vt:lpwstr>41b9c7f5-9513-40c6-a842-9e2708161061</vt:lpwstr>
  </property>
  <property fmtid="{D5CDD505-2E9C-101B-9397-08002B2CF9AE}" pid="7" name="MSIP_Label_41b9c7f5-9513-40c6-a842-9e2708161061_SiteId">
    <vt:lpwstr>e05675ba-c568-489a-a43d-4cf3830c6af0</vt:lpwstr>
  </property>
  <property fmtid="{D5CDD505-2E9C-101B-9397-08002B2CF9AE}" pid="8" name="MSIP_Label_41b9c7f5-9513-40c6-a842-9e2708161061_ActionId">
    <vt:lpwstr>d6f41e87-ec85-4974-8ce3-bc06a920b79f</vt:lpwstr>
  </property>
  <property fmtid="{D5CDD505-2E9C-101B-9397-08002B2CF9AE}" pid="9" name="MSIP_Label_41b9c7f5-9513-40c6-a842-9e2708161061_ContentBits">
    <vt:lpwstr>0</vt:lpwstr>
  </property>
</Properties>
</file>